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5"/>
    <p:sldMasterId id="2147483686" r:id="rId6"/>
  </p:sldMasterIdLst>
  <p:notesMasterIdLst>
    <p:notesMasterId r:id="rId31"/>
  </p:notesMasterIdLst>
  <p:handoutMasterIdLst>
    <p:handoutMasterId r:id="rId32"/>
  </p:handoutMasterIdLst>
  <p:sldIdLst>
    <p:sldId id="262" r:id="rId7"/>
    <p:sldId id="4034" r:id="rId8"/>
    <p:sldId id="263" r:id="rId9"/>
    <p:sldId id="4006" r:id="rId10"/>
    <p:sldId id="267" r:id="rId11"/>
    <p:sldId id="4041" r:id="rId12"/>
    <p:sldId id="4008" r:id="rId13"/>
    <p:sldId id="4000" r:id="rId14"/>
    <p:sldId id="4004" r:id="rId15"/>
    <p:sldId id="4045" r:id="rId16"/>
    <p:sldId id="4030" r:id="rId17"/>
    <p:sldId id="4022" r:id="rId18"/>
    <p:sldId id="4027" r:id="rId19"/>
    <p:sldId id="282" r:id="rId20"/>
    <p:sldId id="4042" r:id="rId21"/>
    <p:sldId id="4038" r:id="rId22"/>
    <p:sldId id="4039" r:id="rId23"/>
    <p:sldId id="4043" r:id="rId24"/>
    <p:sldId id="4037" r:id="rId25"/>
    <p:sldId id="257" r:id="rId26"/>
    <p:sldId id="4044" r:id="rId27"/>
    <p:sldId id="4036" r:id="rId28"/>
    <p:sldId id="258" r:id="rId29"/>
    <p:sldId id="4016" r:id="rId30"/>
  </p:sldIdLst>
  <p:sldSz cx="9144000" cy="6858000" type="screen4x3"/>
  <p:notesSz cx="6858000" cy="9144000"/>
  <p:custDataLst>
    <p:custData r:id="rId4"/>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ED0D01-AC6E-0971-7796-2A663E229056}" name="GHALI TAOUSSI" initials="GT" userId="S::ghali.taoussi@studbocconi.it::4982e75e-5227-4ffd-a4ec-b25cbad01970" providerId="AD"/>
  <p188:author id="{ED25920B-645E-C330-A30E-8211C3D19F89}" name="ARIANNA SOSSI" initials="AS" userId="S::arianna.sossi@studbocconi.it::b49d6aa8-8d13-44a9-9eec-7a0e732baf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27"/>
    <p:restoredTop sz="91463"/>
  </p:normalViewPr>
  <p:slideViewPr>
    <p:cSldViewPr snapToGrid="0">
      <p:cViewPr varScale="1">
        <p:scale>
          <a:sx n="103" d="100"/>
          <a:sy n="103" d="100"/>
        </p:scale>
        <p:origin x="464"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A5348727-C9FE-E64F-A81C-9DEE64F267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06D44375-F91C-834A-A7F4-BA86F7E73A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0C3EDA-9C4A-414C-B7D2-B1D7C75509DA}" type="datetimeFigureOut">
              <a:rPr lang="it-IT" smtClean="0"/>
              <a:t>21/11/24</a:t>
            </a:fld>
            <a:endParaRPr lang="it-IT"/>
          </a:p>
        </p:txBody>
      </p:sp>
      <p:sp>
        <p:nvSpPr>
          <p:cNvPr id="4" name="Segnaposto piè di pagina 3">
            <a:extLst>
              <a:ext uri="{FF2B5EF4-FFF2-40B4-BE49-F238E27FC236}">
                <a16:creationId xmlns:a16="http://schemas.microsoft.com/office/drawing/2014/main" id="{3F444573-BAEA-6E49-8785-FA6AE35F3B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8879E5DD-0447-AB4A-91B6-83004D40C3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08D06E-E35A-0643-A4E3-A372630BD20A}" type="slidenum">
              <a:rPr lang="it-IT" smtClean="0"/>
              <a:t>‹#›</a:t>
            </a:fld>
            <a:endParaRPr lang="it-IT"/>
          </a:p>
        </p:txBody>
      </p:sp>
    </p:spTree>
    <p:extLst>
      <p:ext uri="{BB962C8B-B14F-4D97-AF65-F5344CB8AC3E}">
        <p14:creationId xmlns:p14="http://schemas.microsoft.com/office/powerpoint/2010/main" val="3145336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9DE36-0175-487E-BC94-E3C0A6B5505F}" type="datetimeFigureOut">
              <a:rPr lang="en-US" smtClean="0"/>
              <a:t>11/21/24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2B177-84A9-492E-B970-24260DFF3718}" type="slidenum">
              <a:rPr lang="en-US" smtClean="0"/>
              <a:t>‹#›</a:t>
            </a:fld>
            <a:endParaRPr lang="en-US"/>
          </a:p>
        </p:txBody>
      </p:sp>
    </p:spTree>
    <p:extLst>
      <p:ext uri="{BB962C8B-B14F-4D97-AF65-F5344CB8AC3E}">
        <p14:creationId xmlns:p14="http://schemas.microsoft.com/office/powerpoint/2010/main" val="165105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A"/>
          </a:p>
        </p:txBody>
      </p:sp>
      <p:sp>
        <p:nvSpPr>
          <p:cNvPr id="4" name="Slide Number Placeholder 3"/>
          <p:cNvSpPr>
            <a:spLocks noGrp="1"/>
          </p:cNvSpPr>
          <p:nvPr>
            <p:ph type="sldNum" sz="quarter" idx="5"/>
          </p:nvPr>
        </p:nvSpPr>
        <p:spPr/>
        <p:txBody>
          <a:bodyPr/>
          <a:lstStyle/>
          <a:p>
            <a:fld id="{45A2B177-84A9-492E-B970-24260DFF3718}" type="slidenum">
              <a:rPr lang="en-US" smtClean="0"/>
              <a:t>2</a:t>
            </a:fld>
            <a:endParaRPr lang="en-US"/>
          </a:p>
        </p:txBody>
      </p:sp>
    </p:spTree>
    <p:extLst>
      <p:ext uri="{BB962C8B-B14F-4D97-AF65-F5344CB8AC3E}">
        <p14:creationId xmlns:p14="http://schemas.microsoft.com/office/powerpoint/2010/main" val="4072529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483EB-A858-85A8-CA3E-E86AE84CF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9A355-9465-277E-AA07-FFB7107E7E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5C17C1-586B-F84B-A366-446F5A890B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C9E06D-23DE-2A60-DC2B-1E5284AC36A2}"/>
              </a:ext>
            </a:extLst>
          </p:cNvPr>
          <p:cNvSpPr>
            <a:spLocks noGrp="1"/>
          </p:cNvSpPr>
          <p:nvPr>
            <p:ph type="sldNum" sz="quarter" idx="5"/>
          </p:nvPr>
        </p:nvSpPr>
        <p:spPr/>
        <p:txBody>
          <a:bodyPr/>
          <a:lstStyle/>
          <a:p>
            <a:fld id="{25B8D567-3D1F-254E-AAFE-355020298725}" type="slidenum">
              <a:rPr lang="en-US" smtClean="0"/>
              <a:t>23</a:t>
            </a:fld>
            <a:endParaRPr lang="en-US"/>
          </a:p>
        </p:txBody>
      </p:sp>
    </p:spTree>
    <p:extLst>
      <p:ext uri="{BB962C8B-B14F-4D97-AF65-F5344CB8AC3E}">
        <p14:creationId xmlns:p14="http://schemas.microsoft.com/office/powerpoint/2010/main" val="136768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45A2B177-84A9-492E-B970-24260DFF3718}" type="slidenum">
              <a:rPr lang="en-US" smtClean="0"/>
              <a:t>13</a:t>
            </a:fld>
            <a:endParaRPr lang="en-US"/>
          </a:p>
        </p:txBody>
      </p:sp>
    </p:spTree>
    <p:extLst>
      <p:ext uri="{BB962C8B-B14F-4D97-AF65-F5344CB8AC3E}">
        <p14:creationId xmlns:p14="http://schemas.microsoft.com/office/powerpoint/2010/main" val="3334838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A2B177-84A9-492E-B970-24260DFF3718}" type="slidenum">
              <a:rPr lang="en-US" smtClean="0"/>
              <a:t>14</a:t>
            </a:fld>
            <a:endParaRPr lang="en-US"/>
          </a:p>
        </p:txBody>
      </p:sp>
    </p:spTree>
    <p:extLst>
      <p:ext uri="{BB962C8B-B14F-4D97-AF65-F5344CB8AC3E}">
        <p14:creationId xmlns:p14="http://schemas.microsoft.com/office/powerpoint/2010/main" val="3810366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45A2B177-84A9-492E-B970-24260DFF3718}" type="slidenum">
              <a:rPr lang="en-US" smtClean="0"/>
              <a:t>16</a:t>
            </a:fld>
            <a:endParaRPr lang="en-US"/>
          </a:p>
        </p:txBody>
      </p:sp>
    </p:spTree>
    <p:extLst>
      <p:ext uri="{BB962C8B-B14F-4D97-AF65-F5344CB8AC3E}">
        <p14:creationId xmlns:p14="http://schemas.microsoft.com/office/powerpoint/2010/main" val="329015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45A2B177-84A9-492E-B970-24260DFF3718}" type="slidenum">
              <a:rPr lang="en-US" smtClean="0"/>
              <a:t>17</a:t>
            </a:fld>
            <a:endParaRPr lang="en-US"/>
          </a:p>
        </p:txBody>
      </p:sp>
    </p:spTree>
    <p:extLst>
      <p:ext uri="{BB962C8B-B14F-4D97-AF65-F5344CB8AC3E}">
        <p14:creationId xmlns:p14="http://schemas.microsoft.com/office/powerpoint/2010/main" val="340600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B8D567-3D1F-254E-AAFE-355020298725}" type="slidenum">
              <a:rPr lang="en-US" smtClean="0"/>
              <a:t>19</a:t>
            </a:fld>
            <a:endParaRPr lang="en-US"/>
          </a:p>
        </p:txBody>
      </p:sp>
    </p:spTree>
    <p:extLst>
      <p:ext uri="{BB962C8B-B14F-4D97-AF65-F5344CB8AC3E}">
        <p14:creationId xmlns:p14="http://schemas.microsoft.com/office/powerpoint/2010/main" val="267498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B8D567-3D1F-254E-AAFE-355020298725}" type="slidenum">
              <a:rPr lang="en-US" smtClean="0"/>
              <a:t>20</a:t>
            </a:fld>
            <a:endParaRPr lang="en-US"/>
          </a:p>
        </p:txBody>
      </p:sp>
    </p:spTree>
    <p:extLst>
      <p:ext uri="{BB962C8B-B14F-4D97-AF65-F5344CB8AC3E}">
        <p14:creationId xmlns:p14="http://schemas.microsoft.com/office/powerpoint/2010/main" val="1115303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B8D567-3D1F-254E-AAFE-355020298725}" type="slidenum">
              <a:rPr lang="en-US" smtClean="0"/>
              <a:t>22</a:t>
            </a:fld>
            <a:endParaRPr lang="en-US"/>
          </a:p>
        </p:txBody>
      </p:sp>
    </p:spTree>
    <p:extLst>
      <p:ext uri="{BB962C8B-B14F-4D97-AF65-F5344CB8AC3E}">
        <p14:creationId xmlns:p14="http://schemas.microsoft.com/office/powerpoint/2010/main" val="2880511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www.bsfintechsociety.com/" TargetMode="External"/><Relationship Id="rId3" Type="http://schemas.openxmlformats.org/officeDocument/2006/relationships/hyperlink" Target="https://www.instagram.com/bocconistudentsfintechsociety/" TargetMode="External"/><Relationship Id="rId7" Type="http://schemas.openxmlformats.org/officeDocument/2006/relationships/hyperlink" Target="https://www.bsfintechsociety.com/" TargetMode="External"/><Relationship Id="rId12" Type="http://schemas.openxmlformats.org/officeDocument/2006/relationships/image" Target="../media/image3.tiff"/><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8.png"/><Relationship Id="rId5" Type="http://schemas.openxmlformats.org/officeDocument/2006/relationships/hyperlink" Target="https://www.linkedin.com/company/bsfintechsociety/" TargetMode="External"/><Relationship Id="rId10" Type="http://schemas.openxmlformats.org/officeDocument/2006/relationships/hyperlink" Target="mailto:as.bsfintechsociety@unibocconi.it" TargetMode="External"/><Relationship Id="rId4" Type="http://schemas.openxmlformats.org/officeDocument/2006/relationships/image" Target="../media/image9.png"/><Relationship Id="rId9"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hyperlink" Target="http://www.bsfintechsociety.com/" TargetMode="External"/><Relationship Id="rId3" Type="http://schemas.openxmlformats.org/officeDocument/2006/relationships/hyperlink" Target="https://www.instagram.com/bocconistudentsfintechsociety/" TargetMode="External"/><Relationship Id="rId7" Type="http://schemas.openxmlformats.org/officeDocument/2006/relationships/hyperlink" Target="https://www.bsfintechsociety.com/" TargetMode="External"/><Relationship Id="rId12" Type="http://schemas.openxmlformats.org/officeDocument/2006/relationships/image" Target="../media/image3.tiff"/><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8.png"/><Relationship Id="rId5" Type="http://schemas.openxmlformats.org/officeDocument/2006/relationships/hyperlink" Target="https://www.linkedin.com/company/bsfintechsociety/" TargetMode="External"/><Relationship Id="rId10" Type="http://schemas.openxmlformats.org/officeDocument/2006/relationships/hyperlink" Target="mailto:as.bsfintechsociety@unibocconi.it" TargetMode="External"/><Relationship Id="rId4" Type="http://schemas.openxmlformats.org/officeDocument/2006/relationships/image" Target="../media/image9.png"/><Relationship Id="rId9"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www.bsfintechsociety.com/" TargetMode="External"/><Relationship Id="rId3" Type="http://schemas.openxmlformats.org/officeDocument/2006/relationships/hyperlink" Target="https://www.instagram.com/bocconistudentsfintechsociety/" TargetMode="External"/><Relationship Id="rId7" Type="http://schemas.openxmlformats.org/officeDocument/2006/relationships/hyperlink" Target="https://www.bsfintechsociety.com/" TargetMode="External"/><Relationship Id="rId12" Type="http://schemas.openxmlformats.org/officeDocument/2006/relationships/image" Target="../media/image3.tiff"/><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hyperlink" Target="https://www.linkedin.com/company/bsfintechsociety/" TargetMode="External"/><Relationship Id="rId10" Type="http://schemas.openxmlformats.org/officeDocument/2006/relationships/hyperlink" Target="mailto:as.bsfintechsociety@unibocconi.it" TargetMode="External"/><Relationship Id="rId4" Type="http://schemas.openxmlformats.org/officeDocument/2006/relationships/image" Target="../media/image5.png"/><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1" name="Picture 10" descr="A picture containing building, stadium, spaghetti junction, colonnade&#10;&#10;Description automatically generated">
            <a:extLst>
              <a:ext uri="{FF2B5EF4-FFF2-40B4-BE49-F238E27FC236}">
                <a16:creationId xmlns:a16="http://schemas.microsoft.com/office/drawing/2014/main" id="{692E213D-91EC-48F2-BC67-1500BB9D92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0"/>
            <a:ext cx="9144000" cy="6857998"/>
          </a:xfrm>
          <a:prstGeom prst="rect">
            <a:avLst/>
          </a:prstGeom>
        </p:spPr>
      </p:pic>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8642B63-6BE0-4AE6-B66C-EEB4E381A980}" type="datetime4">
              <a:rPr lang="en-US" smtClean="0"/>
              <a:pPr/>
              <a:t>November 21, 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Footer</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30EA680-D336-4FF7-8B7A-9848BB0A1C32}" type="slidenum">
              <a:rPr lang="en-US" smtClean="0"/>
              <a:pPr/>
              <a:t>‹#›</a:t>
            </a:fld>
            <a:endParaRPr lang="en-US"/>
          </a:p>
        </p:txBody>
      </p:sp>
      <p:sp>
        <p:nvSpPr>
          <p:cNvPr id="9" name="Rectangle 8">
            <a:extLst>
              <a:ext uri="{FF2B5EF4-FFF2-40B4-BE49-F238E27FC236}">
                <a16:creationId xmlns:a16="http://schemas.microsoft.com/office/drawing/2014/main" id="{9F5B5372-3DF2-4209-92D2-119050B50D1B}"/>
              </a:ext>
            </a:extLst>
          </p:cNvPr>
          <p:cNvSpPr/>
          <p:nvPr userDrawn="1"/>
        </p:nvSpPr>
        <p:spPr>
          <a:xfrm>
            <a:off x="2" y="1"/>
            <a:ext cx="9143998" cy="6857999"/>
          </a:xfrm>
          <a:prstGeom prst="rect">
            <a:avLst/>
          </a:prstGeom>
          <a:solidFill>
            <a:srgbClr val="00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0"/>
              </a:spcBef>
              <a:buNone/>
            </a:pPr>
            <a:endParaRPr lang="en-GB" sz="3600">
              <a:solidFill>
                <a:schemeClr val="bg1"/>
              </a:solidFill>
              <a:ea typeface="Roboto"/>
              <a:cs typeface="Roboto"/>
              <a:sym typeface="Roboto"/>
            </a:endParaRPr>
          </a:p>
        </p:txBody>
      </p:sp>
      <p:sp>
        <p:nvSpPr>
          <p:cNvPr id="10" name="TextBox 9">
            <a:extLst>
              <a:ext uri="{FF2B5EF4-FFF2-40B4-BE49-F238E27FC236}">
                <a16:creationId xmlns:a16="http://schemas.microsoft.com/office/drawing/2014/main" id="{C6B4ABA9-0C0F-49A1-8DA2-6E75AC887514}"/>
              </a:ext>
            </a:extLst>
          </p:cNvPr>
          <p:cNvSpPr txBox="1"/>
          <p:nvPr userDrawn="1"/>
        </p:nvSpPr>
        <p:spPr>
          <a:xfrm>
            <a:off x="334943" y="917062"/>
            <a:ext cx="5596404" cy="1569660"/>
          </a:xfrm>
          <a:prstGeom prst="rect">
            <a:avLst/>
          </a:prstGeom>
          <a:noFill/>
        </p:spPr>
        <p:txBody>
          <a:bodyPr wrap="none" rtlCol="0">
            <a:spAutoFit/>
          </a:bodyPr>
          <a:lstStyle/>
          <a:p>
            <a:r>
              <a:rPr lang="en-US" sz="4800" b="1">
                <a:solidFill>
                  <a:schemeClr val="accent1"/>
                </a:solidFill>
                <a:latin typeface="Arial" panose="020B0604020202020204" pitchFamily="34" charset="0"/>
                <a:cs typeface="Arial" panose="020B0604020202020204" pitchFamily="34" charset="0"/>
              </a:rPr>
              <a:t>Bocconi Students </a:t>
            </a:r>
          </a:p>
          <a:p>
            <a:r>
              <a:rPr lang="en-US" sz="4800" b="1">
                <a:solidFill>
                  <a:schemeClr val="accent1"/>
                </a:solidFill>
                <a:latin typeface="Arial" panose="020B0604020202020204" pitchFamily="34" charset="0"/>
                <a:cs typeface="Arial" panose="020B0604020202020204" pitchFamily="34" charset="0"/>
              </a:rPr>
              <a:t>Fintech Society</a:t>
            </a:r>
            <a:endParaRPr lang="en-CH" sz="4800" b="1">
              <a:solidFill>
                <a:schemeClr val="accent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BF8CB50-C483-4EEB-99FF-01A56CA20B83}"/>
              </a:ext>
            </a:extLst>
          </p:cNvPr>
          <p:cNvSpPr txBox="1"/>
          <p:nvPr userDrawn="1"/>
        </p:nvSpPr>
        <p:spPr>
          <a:xfrm>
            <a:off x="5540233" y="6216028"/>
            <a:ext cx="3121304" cy="369332"/>
          </a:xfrm>
          <a:prstGeom prst="rect">
            <a:avLst/>
          </a:prstGeom>
          <a:noFill/>
        </p:spPr>
        <p:txBody>
          <a:bodyPr wrap="none" rtlCol="0">
            <a:spAutoFit/>
          </a:bodyPr>
          <a:lstStyle/>
          <a:p>
            <a:r>
              <a:rPr lang="en-US" b="1">
                <a:solidFill>
                  <a:schemeClr val="accent1"/>
                </a:solidFill>
                <a:latin typeface="Arial" panose="020B0604020202020204" pitchFamily="34" charset="0"/>
                <a:cs typeface="Arial" panose="020B0604020202020204" pitchFamily="34" charset="0"/>
              </a:rPr>
              <a:t>www.bsfintechsociety.com</a:t>
            </a:r>
            <a:endParaRPr lang="en-CH" b="1">
              <a:solidFill>
                <a:schemeClr val="accent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95F5D2D1-C348-4FF6-B5B3-C53D99B9A275}"/>
              </a:ext>
            </a:extLst>
          </p:cNvPr>
          <p:cNvSpPr>
            <a:spLocks noGrp="1"/>
          </p:cNvSpPr>
          <p:nvPr>
            <p:ph type="body" sz="quarter" idx="13" hasCustomPrompt="1"/>
          </p:nvPr>
        </p:nvSpPr>
        <p:spPr>
          <a:xfrm>
            <a:off x="357188" y="2500313"/>
            <a:ext cx="5586412" cy="648468"/>
          </a:xfrm>
        </p:spPr>
        <p:txBody>
          <a:bodyPr>
            <a:normAutofit/>
          </a:bodyPr>
          <a:lstStyle>
            <a:lvl1pPr marL="0" indent="0">
              <a:buNone/>
              <a:defRPr sz="1800" b="1">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xxx</a:t>
            </a:r>
            <a:endParaRPr lang="en-CH"/>
          </a:p>
        </p:txBody>
      </p:sp>
      <p:pic>
        <p:nvPicPr>
          <p:cNvPr id="2" name="Immagine 1">
            <a:extLst>
              <a:ext uri="{FF2B5EF4-FFF2-40B4-BE49-F238E27FC236}">
                <a16:creationId xmlns:a16="http://schemas.microsoft.com/office/drawing/2014/main" id="{C83F8B14-51DA-C14C-BAB3-E1AB0AF94E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91065" y="301881"/>
            <a:ext cx="838001" cy="622515"/>
          </a:xfrm>
          <a:prstGeom prst="rect">
            <a:avLst/>
          </a:prstGeom>
        </p:spPr>
      </p:pic>
    </p:spTree>
    <p:extLst>
      <p:ext uri="{BB962C8B-B14F-4D97-AF65-F5344CB8AC3E}">
        <p14:creationId xmlns:p14="http://schemas.microsoft.com/office/powerpoint/2010/main" val="1866953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7DF8-59E0-41D4-AB81-6FD894F5680B}"/>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DF9C4A60-D8F6-46DA-B5AB-0E4CAE5BC63A}"/>
              </a:ext>
            </a:extLst>
          </p:cNvPr>
          <p:cNvSpPr>
            <a:spLocks noGrp="1"/>
          </p:cNvSpPr>
          <p:nvPr>
            <p:ph type="dt" sz="half" idx="10"/>
          </p:nvPr>
        </p:nvSpPr>
        <p:spPr/>
        <p:txBody>
          <a:bodyPr/>
          <a:lstStyle/>
          <a:p>
            <a:fld id="{C17419A9-4912-4D42-8F3D-1BD3BA7DCDCB}" type="datetime4">
              <a:rPr lang="en-US" smtClean="0"/>
              <a:pPr/>
              <a:t>November 21, 2024</a:t>
            </a:fld>
            <a:endParaRPr lang="en-US"/>
          </a:p>
        </p:txBody>
      </p:sp>
      <p:sp>
        <p:nvSpPr>
          <p:cNvPr id="4" name="Slide Number Placeholder 3">
            <a:extLst>
              <a:ext uri="{FF2B5EF4-FFF2-40B4-BE49-F238E27FC236}">
                <a16:creationId xmlns:a16="http://schemas.microsoft.com/office/drawing/2014/main" id="{CF5C09D4-9D56-43CC-8467-9570FFD12D6A}"/>
              </a:ext>
            </a:extLst>
          </p:cNvPr>
          <p:cNvSpPr>
            <a:spLocks noGrp="1"/>
          </p:cNvSpPr>
          <p:nvPr>
            <p:ph type="sldNum" sz="quarter" idx="11"/>
          </p:nvPr>
        </p:nvSpPr>
        <p:spPr/>
        <p:txBody>
          <a:bodyPr/>
          <a:lstStyle/>
          <a:p>
            <a:fld id="{89BE3C81-78D6-4C4B-AF0E-1C8704E0A56F}" type="slidenum">
              <a:rPr lang="en-US" smtClean="0"/>
              <a:pPr/>
              <a:t>‹#›</a:t>
            </a:fld>
            <a:endParaRPr lang="en-US"/>
          </a:p>
        </p:txBody>
      </p:sp>
      <p:sp>
        <p:nvSpPr>
          <p:cNvPr id="5" name="Footer Placeholder 4">
            <a:extLst>
              <a:ext uri="{FF2B5EF4-FFF2-40B4-BE49-F238E27FC236}">
                <a16:creationId xmlns:a16="http://schemas.microsoft.com/office/drawing/2014/main" id="{50CCC677-FC1B-444F-9C81-2F6CE62A279F}"/>
              </a:ext>
            </a:extLst>
          </p:cNvPr>
          <p:cNvSpPr>
            <a:spLocks noGrp="1"/>
          </p:cNvSpPr>
          <p:nvPr>
            <p:ph type="ftr" sz="quarter" idx="12"/>
          </p:nvPr>
        </p:nvSpPr>
        <p:spPr/>
        <p:txBody>
          <a:bodyPr/>
          <a:lstStyle/>
          <a:p>
            <a:r>
              <a:rPr lang="en-US"/>
              <a:t>Footer</a:t>
            </a:r>
          </a:p>
        </p:txBody>
      </p:sp>
      <p:pic>
        <p:nvPicPr>
          <p:cNvPr id="1030" name="Picture 6">
            <a:extLst>
              <a:ext uri="{FF2B5EF4-FFF2-40B4-BE49-F238E27FC236}">
                <a16:creationId xmlns:a16="http://schemas.microsoft.com/office/drawing/2014/main" id="{D21A080C-51FA-4DC2-B311-B0C8A1DEBD6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F9C597F-5807-4C79-A97D-BDA19E4EBA6C}"/>
              </a:ext>
            </a:extLst>
          </p:cNvPr>
          <p:cNvSpPr/>
          <p:nvPr userDrawn="1"/>
        </p:nvSpPr>
        <p:spPr>
          <a:xfrm>
            <a:off x="2" y="1"/>
            <a:ext cx="9143998" cy="6857999"/>
          </a:xfrm>
          <a:prstGeom prst="rect">
            <a:avLst/>
          </a:prstGeom>
          <a:solidFill>
            <a:srgbClr val="00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0"/>
              </a:spcBef>
              <a:buNone/>
            </a:pPr>
            <a:endParaRPr lang="en-GB" sz="3600">
              <a:solidFill>
                <a:schemeClr val="bg1"/>
              </a:solidFill>
              <a:ea typeface="Roboto"/>
              <a:cs typeface="Roboto"/>
              <a:sym typeface="Roboto"/>
            </a:endParaRPr>
          </a:p>
        </p:txBody>
      </p:sp>
      <p:sp>
        <p:nvSpPr>
          <p:cNvPr id="13" name="TextBox 12">
            <a:extLst>
              <a:ext uri="{FF2B5EF4-FFF2-40B4-BE49-F238E27FC236}">
                <a16:creationId xmlns:a16="http://schemas.microsoft.com/office/drawing/2014/main" id="{92FC2C2C-C338-4065-AC74-E8C3A4857A25}"/>
              </a:ext>
            </a:extLst>
          </p:cNvPr>
          <p:cNvSpPr txBox="1"/>
          <p:nvPr userDrawn="1"/>
        </p:nvSpPr>
        <p:spPr>
          <a:xfrm>
            <a:off x="5870296" y="5565272"/>
            <a:ext cx="3121304" cy="369332"/>
          </a:xfrm>
          <a:prstGeom prst="rect">
            <a:avLst/>
          </a:prstGeom>
          <a:noFill/>
        </p:spPr>
        <p:txBody>
          <a:bodyPr wrap="none" rtlCol="0">
            <a:spAutoFit/>
          </a:bodyPr>
          <a:lstStyle/>
          <a:p>
            <a:r>
              <a:rPr lang="en-US" b="1">
                <a:solidFill>
                  <a:schemeClr val="accent1"/>
                </a:solidFill>
                <a:latin typeface="Arial" panose="020B0604020202020204" pitchFamily="34" charset="0"/>
                <a:cs typeface="Arial" panose="020B0604020202020204" pitchFamily="34" charset="0"/>
              </a:rPr>
              <a:t>www.bsfintechsociety.com</a:t>
            </a:r>
            <a:endParaRPr lang="en-CH" b="1">
              <a:solidFill>
                <a:schemeClr val="accent1"/>
              </a:solidFill>
              <a:latin typeface="Arial" panose="020B0604020202020204" pitchFamily="34" charset="0"/>
              <a:cs typeface="Arial" panose="020B0604020202020204" pitchFamily="34" charset="0"/>
            </a:endParaRPr>
          </a:p>
        </p:txBody>
      </p:sp>
      <p:sp>
        <p:nvSpPr>
          <p:cNvPr id="17" name="Google Shape;25;p9">
            <a:extLst>
              <a:ext uri="{FF2B5EF4-FFF2-40B4-BE49-F238E27FC236}">
                <a16:creationId xmlns:a16="http://schemas.microsoft.com/office/drawing/2014/main" id="{8AEF8136-3031-44FB-91D9-BC21959EEB44}"/>
              </a:ext>
            </a:extLst>
          </p:cNvPr>
          <p:cNvSpPr txBox="1"/>
          <p:nvPr userDrawn="1"/>
        </p:nvSpPr>
        <p:spPr>
          <a:xfrm>
            <a:off x="155448" y="6075186"/>
            <a:ext cx="8836152"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600" b="0" i="0" u="none" strike="noStrike" cap="none">
                <a:solidFill>
                  <a:schemeClr val="accent1"/>
                </a:solidFill>
                <a:latin typeface="Arial"/>
                <a:ea typeface="Arial"/>
                <a:cs typeface="Arial"/>
                <a:sym typeface="Arial"/>
              </a:rPr>
              <a:t>Following presentation may have included forward-looking statements. These statements are not historical facts, but instead represent only our belief regarding future events, many of which, by their nature, are inherently uncertain and outside of our control. It is possible that the Firm’s actual results and financial condition may differ, possibly materially, from the anticipated results and financial condition indicated in these forward-looking statements. These materials are based on information provided by the internet or otherwise reviewed by us. We have assumed that such estimates and forecasts have been reasonably prepared on bases reflecting the best currently available estimates and judgments. These materials are not intended to provide the sole basis for evaluating and should not be considered a recommendation with respect to any transaction or other matter. Prior to entering any transaction you should determine, without reliance on us, the economic risks and merits as well as the legal, tax and accounting characterizations and consequences of any such transaction. These materials do not constitute an offer or solicitation to sell or purchase any securities and are not a commitment by us to provide or arrange any financing for any transaction or to purchase any security in connection therewith. We assume no obligation to update or otherwise revise these materials. </a:t>
            </a:r>
            <a:endParaRPr sz="1100">
              <a:solidFill>
                <a:schemeClr val="accent1"/>
              </a:solidFill>
            </a:endParaRPr>
          </a:p>
        </p:txBody>
      </p:sp>
      <p:pic>
        <p:nvPicPr>
          <p:cNvPr id="14" name="Picture 13" descr="Transparent Background Social Media Icons Vector , Transparent Cartoon -  Jing.fm">
            <a:hlinkClick r:id="rId3"/>
            <a:extLst>
              <a:ext uri="{FF2B5EF4-FFF2-40B4-BE49-F238E27FC236}">
                <a16:creationId xmlns:a16="http://schemas.microsoft.com/office/drawing/2014/main" id="{DEB5736D-AC8C-452D-91F3-FA4C3376CEFB}"/>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024648" y="1110013"/>
            <a:ext cx="550545" cy="5571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ransparent Background Social Media Icons Vector , Transparent Cartoon -  Jing.fm">
            <a:hlinkClick r:id="rId5"/>
            <a:extLst>
              <a:ext uri="{FF2B5EF4-FFF2-40B4-BE49-F238E27FC236}">
                <a16:creationId xmlns:a16="http://schemas.microsoft.com/office/drawing/2014/main" id="{754D06E1-3F0F-47FC-9064-4B9F6FC488A9}"/>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20374" y="1742473"/>
            <a:ext cx="554819" cy="5571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Transparent Background Social Media Icons Vector , Transparent Cartoon -  Jing.fm">
            <a:hlinkClick r:id="rId7"/>
            <a:extLst>
              <a:ext uri="{FF2B5EF4-FFF2-40B4-BE49-F238E27FC236}">
                <a16:creationId xmlns:a16="http://schemas.microsoft.com/office/drawing/2014/main" id="{31550D9E-16A1-40E1-B303-96D707EAA39E}"/>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20374" y="2381632"/>
            <a:ext cx="554819" cy="55718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56D9985-0664-4E03-A190-27D01361C07D}"/>
              </a:ext>
            </a:extLst>
          </p:cNvPr>
          <p:cNvSpPr/>
          <p:nvPr userDrawn="1"/>
        </p:nvSpPr>
        <p:spPr>
          <a:xfrm>
            <a:off x="1153003" y="2523992"/>
            <a:ext cx="289560" cy="2895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19" name="Picture 18" descr="Website Logo PNG, Web Site Logos Free Download - Free Transparent PNG Logos">
            <a:hlinkClick r:id="rId8"/>
            <a:extLst>
              <a:ext uri="{FF2B5EF4-FFF2-40B4-BE49-F238E27FC236}">
                <a16:creationId xmlns:a16="http://schemas.microsoft.com/office/drawing/2014/main" id="{C2F5B890-B370-4FA5-8933-0CD1EC031E26}"/>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1153003" y="2515442"/>
            <a:ext cx="289560" cy="2895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Transparent Background Social Media Icons Vector , Transparent Cartoon -  Jing.fm">
            <a:hlinkClick r:id="rId10"/>
            <a:extLst>
              <a:ext uri="{FF2B5EF4-FFF2-40B4-BE49-F238E27FC236}">
                <a16:creationId xmlns:a16="http://schemas.microsoft.com/office/drawing/2014/main" id="{9A48C3F2-8C8D-4048-81C2-82C977E780E9}"/>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20374" y="3012134"/>
            <a:ext cx="554819" cy="55718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CA03CCF5-A3AA-4CEF-9144-4D9CAF03D220}"/>
              </a:ext>
            </a:extLst>
          </p:cNvPr>
          <p:cNvSpPr/>
          <p:nvPr userDrawn="1"/>
        </p:nvSpPr>
        <p:spPr>
          <a:xfrm>
            <a:off x="1153003" y="3144082"/>
            <a:ext cx="268092" cy="26809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22" name="Picture 21" descr="Download Mail Icon Vector Png - Email Png PNG Image with No Background -  PNGkey.com">
            <a:hlinkClick r:id="rId10"/>
            <a:extLst>
              <a:ext uri="{FF2B5EF4-FFF2-40B4-BE49-F238E27FC236}">
                <a16:creationId xmlns:a16="http://schemas.microsoft.com/office/drawing/2014/main" id="{BAAA7C6E-5319-4F24-9C85-5B8F902DFFE9}"/>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153734" y="3156678"/>
            <a:ext cx="288829" cy="26809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2D6BF818-1D85-4FBA-9AA2-F626DAA80DF6}"/>
              </a:ext>
            </a:extLst>
          </p:cNvPr>
          <p:cNvSpPr/>
          <p:nvPr userDrawn="1"/>
        </p:nvSpPr>
        <p:spPr>
          <a:xfrm>
            <a:off x="1645753" y="1218232"/>
            <a:ext cx="4839101" cy="340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1200" b="1">
                <a:solidFill>
                  <a:schemeClr val="bg2"/>
                </a:solidFill>
                <a:latin typeface="Arial" panose="020B0604020202020204" pitchFamily="34" charset="0"/>
                <a:cs typeface="Arial" panose="020B0604020202020204" pitchFamily="34" charset="0"/>
              </a:rPr>
              <a:t>Instagram.com/bocconistudentsfintechsociety</a:t>
            </a:r>
          </a:p>
        </p:txBody>
      </p:sp>
      <p:sp>
        <p:nvSpPr>
          <p:cNvPr id="24" name="Rectangle 23">
            <a:extLst>
              <a:ext uri="{FF2B5EF4-FFF2-40B4-BE49-F238E27FC236}">
                <a16:creationId xmlns:a16="http://schemas.microsoft.com/office/drawing/2014/main" id="{2ABDC6B6-2430-44CA-825E-8B74A2C8AA3C}"/>
              </a:ext>
            </a:extLst>
          </p:cNvPr>
          <p:cNvSpPr/>
          <p:nvPr userDrawn="1"/>
        </p:nvSpPr>
        <p:spPr>
          <a:xfrm>
            <a:off x="1645753" y="1852272"/>
            <a:ext cx="4494196" cy="340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1200" b="1">
                <a:solidFill>
                  <a:schemeClr val="bg2"/>
                </a:solidFill>
                <a:latin typeface="Arial" panose="020B0604020202020204" pitchFamily="34" charset="0"/>
                <a:cs typeface="Arial" panose="020B0604020202020204" pitchFamily="34" charset="0"/>
              </a:rPr>
              <a:t>LinkedIn.com/company/bsfintechsociety</a:t>
            </a:r>
          </a:p>
        </p:txBody>
      </p:sp>
      <p:sp>
        <p:nvSpPr>
          <p:cNvPr id="25" name="Rectangle 24">
            <a:extLst>
              <a:ext uri="{FF2B5EF4-FFF2-40B4-BE49-F238E27FC236}">
                <a16:creationId xmlns:a16="http://schemas.microsoft.com/office/drawing/2014/main" id="{C24FA779-E778-4EDC-B48C-912EAFD87343}"/>
              </a:ext>
            </a:extLst>
          </p:cNvPr>
          <p:cNvSpPr/>
          <p:nvPr userDrawn="1"/>
        </p:nvSpPr>
        <p:spPr>
          <a:xfrm>
            <a:off x="1645753" y="2486312"/>
            <a:ext cx="1949664" cy="340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1200" b="1">
                <a:solidFill>
                  <a:schemeClr val="bg2"/>
                </a:solidFill>
                <a:latin typeface="Arial" panose="020B0604020202020204" pitchFamily="34" charset="0"/>
                <a:cs typeface="Arial" panose="020B0604020202020204" pitchFamily="34" charset="0"/>
              </a:rPr>
              <a:t>Bsfintechsociety.com</a:t>
            </a:r>
          </a:p>
        </p:txBody>
      </p:sp>
      <p:sp>
        <p:nvSpPr>
          <p:cNvPr id="26" name="Rectangle 25">
            <a:extLst>
              <a:ext uri="{FF2B5EF4-FFF2-40B4-BE49-F238E27FC236}">
                <a16:creationId xmlns:a16="http://schemas.microsoft.com/office/drawing/2014/main" id="{98C4EE85-C7DF-4058-AE6B-B56D834C51E9}"/>
              </a:ext>
            </a:extLst>
          </p:cNvPr>
          <p:cNvSpPr/>
          <p:nvPr userDrawn="1"/>
        </p:nvSpPr>
        <p:spPr>
          <a:xfrm>
            <a:off x="1645753" y="3120353"/>
            <a:ext cx="3435417" cy="340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1200" b="1">
                <a:solidFill>
                  <a:schemeClr val="bg2"/>
                </a:solidFill>
                <a:latin typeface="Arial" panose="020B0604020202020204" pitchFamily="34" charset="0"/>
                <a:cs typeface="Arial" panose="020B0604020202020204" pitchFamily="34" charset="0"/>
              </a:rPr>
              <a:t>As.bsfintechsociety@unibocconi.it</a:t>
            </a:r>
          </a:p>
        </p:txBody>
      </p:sp>
      <p:pic>
        <p:nvPicPr>
          <p:cNvPr id="29" name="Immagine 28">
            <a:extLst>
              <a:ext uri="{FF2B5EF4-FFF2-40B4-BE49-F238E27FC236}">
                <a16:creationId xmlns:a16="http://schemas.microsoft.com/office/drawing/2014/main" id="{C5E9D368-4597-BD46-8E02-7A6623DA647D}"/>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7891065" y="301881"/>
            <a:ext cx="838001" cy="622515"/>
          </a:xfrm>
          <a:prstGeom prst="rect">
            <a:avLst/>
          </a:prstGeom>
        </p:spPr>
      </p:pic>
    </p:spTree>
    <p:extLst>
      <p:ext uri="{BB962C8B-B14F-4D97-AF65-F5344CB8AC3E}">
        <p14:creationId xmlns:p14="http://schemas.microsoft.com/office/powerpoint/2010/main" val="213121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87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5"/>
        <p:cNvGrpSpPr/>
        <p:nvPr/>
      </p:nvGrpSpPr>
      <p:grpSpPr>
        <a:xfrm>
          <a:off x="0" y="0"/>
          <a:ext cx="0" cy="0"/>
          <a:chOff x="0" y="0"/>
          <a:chExt cx="0" cy="0"/>
        </a:xfrm>
      </p:grpSpPr>
      <p:sp>
        <p:nvSpPr>
          <p:cNvPr id="36" name="Google Shape;36;p18"/>
          <p:cNvSpPr txBox="1">
            <a:spLocks noGrp="1"/>
          </p:cNvSpPr>
          <p:nvPr>
            <p:ph type="title"/>
          </p:nvPr>
        </p:nvSpPr>
        <p:spPr>
          <a:xfrm>
            <a:off x="356695" y="365126"/>
            <a:ext cx="8429625" cy="744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8"/>
          <p:cNvSpPr txBox="1">
            <a:spLocks noGrp="1"/>
          </p:cNvSpPr>
          <p:nvPr>
            <p:ph type="body" idx="1"/>
          </p:nvPr>
        </p:nvSpPr>
        <p:spPr>
          <a:xfrm>
            <a:off x="356695" y="1412834"/>
            <a:ext cx="8429625" cy="4254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400"/>
              <a:buNone/>
              <a:defRPr sz="1400" b="1">
                <a:solidFill>
                  <a:schemeClr val="lt2"/>
                </a:solidFill>
              </a:defRPr>
            </a:lvl1pPr>
            <a:lvl2pPr marL="914400" lvl="1" indent="-342900" algn="l">
              <a:lnSpc>
                <a:spcPct val="90000"/>
              </a:lnSpc>
              <a:spcBef>
                <a:spcPts val="500"/>
              </a:spcBef>
              <a:spcAft>
                <a:spcPts val="0"/>
              </a:spcAft>
              <a:buClr>
                <a:schemeClr val="accent3"/>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8" name="Google Shape;38;p18"/>
          <p:cNvSpPr txBox="1">
            <a:spLocks noGrp="1"/>
          </p:cNvSpPr>
          <p:nvPr>
            <p:ph type="dt" idx="10"/>
          </p:nvPr>
        </p:nvSpPr>
        <p:spPr>
          <a:xfrm>
            <a:off x="35768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8"/>
          <p:cNvSpPr txBox="1">
            <a:spLocks noGrp="1"/>
          </p:cNvSpPr>
          <p:nvPr>
            <p:ph type="sldNum" idx="12"/>
          </p:nvPr>
        </p:nvSpPr>
        <p:spPr>
          <a:xfrm>
            <a:off x="672892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lt1"/>
                </a:solidFill>
                <a:latin typeface="Arial"/>
                <a:ea typeface="Arial"/>
                <a:cs typeface="Arial"/>
                <a:sym typeface="Arial"/>
              </a:defRPr>
            </a:lvl1pPr>
            <a:lvl2pPr marL="0" lvl="1" indent="0" algn="r">
              <a:spcBef>
                <a:spcPts val="0"/>
              </a:spcBef>
              <a:buNone/>
              <a:defRPr sz="1000">
                <a:solidFill>
                  <a:schemeClr val="lt1"/>
                </a:solidFill>
                <a:latin typeface="Arial"/>
                <a:ea typeface="Arial"/>
                <a:cs typeface="Arial"/>
                <a:sym typeface="Arial"/>
              </a:defRPr>
            </a:lvl2pPr>
            <a:lvl3pPr marL="0" lvl="2" indent="0" algn="r">
              <a:spcBef>
                <a:spcPts val="0"/>
              </a:spcBef>
              <a:buNone/>
              <a:defRPr sz="1000">
                <a:solidFill>
                  <a:schemeClr val="lt1"/>
                </a:solidFill>
                <a:latin typeface="Arial"/>
                <a:ea typeface="Arial"/>
                <a:cs typeface="Arial"/>
                <a:sym typeface="Arial"/>
              </a:defRPr>
            </a:lvl3pPr>
            <a:lvl4pPr marL="0" lvl="3" indent="0" algn="r">
              <a:spcBef>
                <a:spcPts val="0"/>
              </a:spcBef>
              <a:buNone/>
              <a:defRPr sz="1000">
                <a:solidFill>
                  <a:schemeClr val="lt1"/>
                </a:solidFill>
                <a:latin typeface="Arial"/>
                <a:ea typeface="Arial"/>
                <a:cs typeface="Arial"/>
                <a:sym typeface="Arial"/>
              </a:defRPr>
            </a:lvl4pPr>
            <a:lvl5pPr marL="0" lvl="4" indent="0" algn="r">
              <a:spcBef>
                <a:spcPts val="0"/>
              </a:spcBef>
              <a:buNone/>
              <a:defRPr sz="1000">
                <a:solidFill>
                  <a:schemeClr val="lt1"/>
                </a:solidFill>
                <a:latin typeface="Arial"/>
                <a:ea typeface="Arial"/>
                <a:cs typeface="Arial"/>
                <a:sym typeface="Arial"/>
              </a:defRPr>
            </a:lvl5pPr>
            <a:lvl6pPr marL="0" lvl="5" indent="0" algn="r">
              <a:spcBef>
                <a:spcPts val="0"/>
              </a:spcBef>
              <a:buNone/>
              <a:defRPr sz="1000">
                <a:solidFill>
                  <a:schemeClr val="lt1"/>
                </a:solidFill>
                <a:latin typeface="Arial"/>
                <a:ea typeface="Arial"/>
                <a:cs typeface="Arial"/>
                <a:sym typeface="Arial"/>
              </a:defRPr>
            </a:lvl6pPr>
            <a:lvl7pPr marL="0" lvl="6" indent="0" algn="r">
              <a:spcBef>
                <a:spcPts val="0"/>
              </a:spcBef>
              <a:buNone/>
              <a:defRPr sz="1000">
                <a:solidFill>
                  <a:schemeClr val="lt1"/>
                </a:solidFill>
                <a:latin typeface="Arial"/>
                <a:ea typeface="Arial"/>
                <a:cs typeface="Arial"/>
                <a:sym typeface="Arial"/>
              </a:defRPr>
            </a:lvl7pPr>
            <a:lvl8pPr marL="0" lvl="7" indent="0" algn="r">
              <a:spcBef>
                <a:spcPts val="0"/>
              </a:spcBef>
              <a:buNone/>
              <a:defRPr sz="1000">
                <a:solidFill>
                  <a:schemeClr val="lt1"/>
                </a:solidFill>
                <a:latin typeface="Arial"/>
                <a:ea typeface="Arial"/>
                <a:cs typeface="Arial"/>
                <a:sym typeface="Arial"/>
              </a:defRPr>
            </a:lvl8pPr>
            <a:lvl9pPr marL="0" lvl="8" indent="0" algn="r">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18"/>
          <p:cNvSpPr txBox="1">
            <a:spLocks noGrp="1"/>
          </p:cNvSpPr>
          <p:nvPr>
            <p:ph type="body" idx="2"/>
          </p:nvPr>
        </p:nvSpPr>
        <p:spPr>
          <a:xfrm>
            <a:off x="357188" y="5843588"/>
            <a:ext cx="8429625" cy="4254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1000"/>
              <a:buNone/>
              <a:defRPr sz="1000">
                <a:solidFill>
                  <a:schemeClr val="accent6"/>
                </a:solidFill>
              </a:defRPr>
            </a:lvl1pPr>
            <a:lvl2pPr marL="914400" lvl="1" indent="-342900" algn="l">
              <a:lnSpc>
                <a:spcPct val="90000"/>
              </a:lnSpc>
              <a:spcBef>
                <a:spcPts val="500"/>
              </a:spcBef>
              <a:spcAft>
                <a:spcPts val="0"/>
              </a:spcAft>
              <a:buClr>
                <a:schemeClr val="accent3"/>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18"/>
          <p:cNvSpPr txBox="1">
            <a:spLocks noGrp="1"/>
          </p:cNvSpPr>
          <p:nvPr>
            <p:ph type="body" idx="3"/>
          </p:nvPr>
        </p:nvSpPr>
        <p:spPr>
          <a:xfrm>
            <a:off x="356695" y="1928380"/>
            <a:ext cx="8429625" cy="35167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000"/>
              <a:buNone/>
              <a:defRPr sz="1000">
                <a:solidFill>
                  <a:schemeClr val="lt1"/>
                </a:solidFill>
              </a:defRPr>
            </a:lvl1pPr>
            <a:lvl2pPr marL="914400" lvl="1" indent="-342900" algn="l">
              <a:lnSpc>
                <a:spcPct val="90000"/>
              </a:lnSpc>
              <a:spcBef>
                <a:spcPts val="500"/>
              </a:spcBef>
              <a:spcAft>
                <a:spcPts val="0"/>
              </a:spcAft>
              <a:buClr>
                <a:schemeClr val="accent3"/>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645279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11" name="Picture 10" descr="A picture containing building, stadium, spaghetti junction, colonnade&#10;&#10;Description automatically generated">
            <a:extLst>
              <a:ext uri="{FF2B5EF4-FFF2-40B4-BE49-F238E27FC236}">
                <a16:creationId xmlns:a16="http://schemas.microsoft.com/office/drawing/2014/main" id="{692E213D-91EC-48F2-BC67-1500BB9D92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0"/>
            <a:ext cx="9144000" cy="6857998"/>
          </a:xfrm>
          <a:prstGeom prst="rect">
            <a:avLst/>
          </a:prstGeom>
        </p:spPr>
      </p:pic>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F5363E1-0563-CA48-AAF1-49D350FB8A11}" type="datetime4">
              <a:rPr lang="it-IT" smtClean="0"/>
              <a:t>21 novembre 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30EA680-D336-4FF7-8B7A-9848BB0A1C32}" type="slidenum">
              <a:rPr lang="en-US" smtClean="0"/>
              <a:pPr/>
              <a:t>‹#›</a:t>
            </a:fld>
            <a:endParaRPr lang="en-US"/>
          </a:p>
        </p:txBody>
      </p:sp>
      <p:sp>
        <p:nvSpPr>
          <p:cNvPr id="9" name="Rectangle 8">
            <a:extLst>
              <a:ext uri="{FF2B5EF4-FFF2-40B4-BE49-F238E27FC236}">
                <a16:creationId xmlns:a16="http://schemas.microsoft.com/office/drawing/2014/main" id="{9F5B5372-3DF2-4209-92D2-119050B50D1B}"/>
              </a:ext>
            </a:extLst>
          </p:cNvPr>
          <p:cNvSpPr/>
          <p:nvPr/>
        </p:nvSpPr>
        <p:spPr>
          <a:xfrm>
            <a:off x="2" y="1"/>
            <a:ext cx="9143998" cy="6857999"/>
          </a:xfrm>
          <a:prstGeom prst="rect">
            <a:avLst/>
          </a:prstGeom>
          <a:solidFill>
            <a:srgbClr val="00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0"/>
              </a:spcBef>
              <a:buNone/>
            </a:pPr>
            <a:endParaRPr lang="en-GB" sz="3600">
              <a:solidFill>
                <a:schemeClr val="bg1"/>
              </a:solidFill>
              <a:ea typeface="Roboto"/>
              <a:cs typeface="Roboto"/>
              <a:sym typeface="Roboto"/>
            </a:endParaRPr>
          </a:p>
        </p:txBody>
      </p:sp>
      <p:sp>
        <p:nvSpPr>
          <p:cNvPr id="10" name="TextBox 9">
            <a:extLst>
              <a:ext uri="{FF2B5EF4-FFF2-40B4-BE49-F238E27FC236}">
                <a16:creationId xmlns:a16="http://schemas.microsoft.com/office/drawing/2014/main" id="{C6B4ABA9-0C0F-49A1-8DA2-6E75AC887514}"/>
              </a:ext>
            </a:extLst>
          </p:cNvPr>
          <p:cNvSpPr txBox="1"/>
          <p:nvPr/>
        </p:nvSpPr>
        <p:spPr>
          <a:xfrm>
            <a:off x="334943" y="917062"/>
            <a:ext cx="5596404" cy="1569660"/>
          </a:xfrm>
          <a:prstGeom prst="rect">
            <a:avLst/>
          </a:prstGeom>
          <a:noFill/>
        </p:spPr>
        <p:txBody>
          <a:bodyPr wrap="none" rtlCol="0">
            <a:spAutoFit/>
          </a:bodyPr>
          <a:lstStyle/>
          <a:p>
            <a:r>
              <a:rPr lang="en-US" sz="4800" b="1">
                <a:solidFill>
                  <a:schemeClr val="accent1"/>
                </a:solidFill>
                <a:latin typeface="Arial" panose="020B0604020202020204" pitchFamily="34" charset="0"/>
                <a:cs typeface="Arial" panose="020B0604020202020204" pitchFamily="34" charset="0"/>
              </a:rPr>
              <a:t>Bocconi Students </a:t>
            </a:r>
          </a:p>
          <a:p>
            <a:r>
              <a:rPr lang="en-US" sz="4800" b="1">
                <a:solidFill>
                  <a:schemeClr val="accent1"/>
                </a:solidFill>
                <a:latin typeface="Arial" panose="020B0604020202020204" pitchFamily="34" charset="0"/>
                <a:cs typeface="Arial" panose="020B0604020202020204" pitchFamily="34" charset="0"/>
              </a:rPr>
              <a:t>Fintech Society</a:t>
            </a:r>
            <a:endParaRPr lang="en-CH" sz="4800" b="1">
              <a:solidFill>
                <a:schemeClr val="accent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BF8CB50-C483-4EEB-99FF-01A56CA20B83}"/>
              </a:ext>
            </a:extLst>
          </p:cNvPr>
          <p:cNvSpPr txBox="1"/>
          <p:nvPr/>
        </p:nvSpPr>
        <p:spPr>
          <a:xfrm>
            <a:off x="5540233" y="6216028"/>
            <a:ext cx="3121304" cy="369332"/>
          </a:xfrm>
          <a:prstGeom prst="rect">
            <a:avLst/>
          </a:prstGeom>
          <a:noFill/>
        </p:spPr>
        <p:txBody>
          <a:bodyPr wrap="none" rtlCol="0">
            <a:spAutoFit/>
          </a:bodyPr>
          <a:lstStyle/>
          <a:p>
            <a:r>
              <a:rPr lang="en-US" b="1">
                <a:solidFill>
                  <a:schemeClr val="accent1"/>
                </a:solidFill>
                <a:latin typeface="Arial" panose="020B0604020202020204" pitchFamily="34" charset="0"/>
                <a:cs typeface="Arial" panose="020B0604020202020204" pitchFamily="34" charset="0"/>
              </a:rPr>
              <a:t>www.bsfintechsociety.com</a:t>
            </a:r>
            <a:endParaRPr lang="en-CH" b="1">
              <a:solidFill>
                <a:schemeClr val="accent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95F5D2D1-C348-4FF6-B5B3-C53D99B9A275}"/>
              </a:ext>
            </a:extLst>
          </p:cNvPr>
          <p:cNvSpPr>
            <a:spLocks noGrp="1"/>
          </p:cNvSpPr>
          <p:nvPr>
            <p:ph type="body" sz="quarter" idx="13" hasCustomPrompt="1"/>
          </p:nvPr>
        </p:nvSpPr>
        <p:spPr>
          <a:xfrm>
            <a:off x="357188" y="2500313"/>
            <a:ext cx="5586412" cy="648468"/>
          </a:xfrm>
        </p:spPr>
        <p:txBody>
          <a:bodyPr>
            <a:normAutofit/>
          </a:bodyPr>
          <a:lstStyle>
            <a:lvl1pPr marL="0" indent="0">
              <a:buNone/>
              <a:defRPr sz="1800" b="1">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xxx</a:t>
            </a:r>
            <a:endParaRPr lang="en-CH"/>
          </a:p>
        </p:txBody>
      </p:sp>
      <p:pic>
        <p:nvPicPr>
          <p:cNvPr id="2" name="Immagine 1">
            <a:extLst>
              <a:ext uri="{FF2B5EF4-FFF2-40B4-BE49-F238E27FC236}">
                <a16:creationId xmlns:a16="http://schemas.microsoft.com/office/drawing/2014/main" id="{C83F8B14-51DA-C14C-BAB3-E1AB0AF94E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1065" y="301881"/>
            <a:ext cx="838001" cy="622515"/>
          </a:xfrm>
          <a:prstGeom prst="rect">
            <a:avLst/>
          </a:prstGeom>
        </p:spPr>
      </p:pic>
    </p:spTree>
    <p:extLst>
      <p:ext uri="{BB962C8B-B14F-4D97-AF65-F5344CB8AC3E}">
        <p14:creationId xmlns:p14="http://schemas.microsoft.com/office/powerpoint/2010/main" val="1866953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95" y="365126"/>
            <a:ext cx="8429625" cy="744887"/>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hasCustomPrompt="1"/>
          </p:nvPr>
        </p:nvSpPr>
        <p:spPr>
          <a:xfrm>
            <a:off x="356695" y="1412834"/>
            <a:ext cx="8429625" cy="425450"/>
          </a:xfrm>
          <a:prstGeom prst="rect">
            <a:avLst/>
          </a:prstGeom>
        </p:spPr>
        <p:txBody>
          <a:bodyPr>
            <a:normAutofit/>
          </a:bodyPr>
          <a:lstStyle>
            <a:lvl1pPr marL="0" indent="0">
              <a:buNone/>
              <a:defRPr sz="1400" b="1">
                <a:solidFill>
                  <a:schemeClr val="tx2"/>
                </a:solidFill>
              </a:defRPr>
            </a:lvl1pPr>
          </a:lstStyle>
          <a:p>
            <a:pPr lvl="0"/>
            <a:r>
              <a:rPr lang="en-US"/>
              <a:t>Action Title</a:t>
            </a:r>
          </a:p>
        </p:txBody>
      </p:sp>
      <p:sp>
        <p:nvSpPr>
          <p:cNvPr id="4" name="Date Placeholder 3"/>
          <p:cNvSpPr>
            <a:spLocks noGrp="1"/>
          </p:cNvSpPr>
          <p:nvPr>
            <p:ph type="dt" sz="half" idx="10"/>
          </p:nvPr>
        </p:nvSpPr>
        <p:spPr/>
        <p:txBody>
          <a:bodyPr/>
          <a:lstStyle>
            <a:lvl1pPr>
              <a:defRPr>
                <a:solidFill>
                  <a:schemeClr val="tx1"/>
                </a:solidFill>
              </a:defRPr>
            </a:lvl1pPr>
          </a:lstStyle>
          <a:p>
            <a:fld id="{AAFDF706-8F3E-6B4E-856F-4E40173316CA}" type="datetime4">
              <a:rPr lang="it-IT" smtClean="0"/>
              <a:t>21 novembre 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30EA680-D336-4FF7-8B7A-9848BB0A1C32}" type="slidenum">
              <a:rPr lang="en-US" smtClean="0"/>
              <a:pPr/>
              <a:t>‹#›</a:t>
            </a:fld>
            <a:endParaRPr lang="en-US"/>
          </a:p>
        </p:txBody>
      </p:sp>
      <p:sp>
        <p:nvSpPr>
          <p:cNvPr id="7" name="Text Placeholder 9">
            <a:extLst>
              <a:ext uri="{FF2B5EF4-FFF2-40B4-BE49-F238E27FC236}">
                <a16:creationId xmlns:a16="http://schemas.microsoft.com/office/drawing/2014/main" id="{29BF601D-D7F7-4932-9CA3-B6414B08BD5E}"/>
              </a:ext>
            </a:extLst>
          </p:cNvPr>
          <p:cNvSpPr>
            <a:spLocks noGrp="1"/>
          </p:cNvSpPr>
          <p:nvPr>
            <p:ph type="body" sz="quarter" idx="13"/>
          </p:nvPr>
        </p:nvSpPr>
        <p:spPr>
          <a:xfrm>
            <a:off x="357188" y="5843588"/>
            <a:ext cx="8429625" cy="425450"/>
          </a:xfrm>
          <a:prstGeom prst="rect">
            <a:avLst/>
          </a:prstGeom>
        </p:spPr>
        <p:txBody>
          <a:bodyPr>
            <a:normAutofit/>
          </a:bodyPr>
          <a:lstStyle>
            <a:lvl1pPr marL="0" indent="0">
              <a:buNone/>
              <a:defRPr sz="1000">
                <a:solidFill>
                  <a:schemeClr val="accent6"/>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C1FD82DF-12E1-41A2-8A73-E0015FE38055}"/>
              </a:ext>
            </a:extLst>
          </p:cNvPr>
          <p:cNvSpPr>
            <a:spLocks noGrp="1"/>
          </p:cNvSpPr>
          <p:nvPr>
            <p:ph idx="14" hasCustomPrompt="1"/>
          </p:nvPr>
        </p:nvSpPr>
        <p:spPr>
          <a:xfrm>
            <a:off x="356695" y="1928380"/>
            <a:ext cx="8429625" cy="3516786"/>
          </a:xfrm>
          <a:prstGeom prst="rect">
            <a:avLst/>
          </a:prstGeom>
        </p:spPr>
        <p:txBody>
          <a:bodyPr>
            <a:normAutofit/>
          </a:bodyPr>
          <a:lstStyle>
            <a:lvl1pPr marL="0" indent="0">
              <a:buNone/>
              <a:defRPr sz="1000">
                <a:solidFill>
                  <a:schemeClr val="tx1"/>
                </a:solidFill>
              </a:defRPr>
            </a:lvl1pPr>
          </a:lstStyle>
          <a:p>
            <a:pPr lvl="0"/>
            <a:r>
              <a:rPr lang="en-US"/>
              <a:t>Action Title</a:t>
            </a:r>
          </a:p>
        </p:txBody>
      </p:sp>
      <p:sp>
        <p:nvSpPr>
          <p:cNvPr id="9" name="TextBox 8">
            <a:extLst>
              <a:ext uri="{FF2B5EF4-FFF2-40B4-BE49-F238E27FC236}">
                <a16:creationId xmlns:a16="http://schemas.microsoft.com/office/drawing/2014/main" id="{A63D33EF-5424-074A-B601-CEA7B07B7D81}"/>
              </a:ext>
            </a:extLst>
          </p:cNvPr>
          <p:cNvSpPr txBox="1"/>
          <p:nvPr/>
        </p:nvSpPr>
        <p:spPr>
          <a:xfrm>
            <a:off x="8488017" y="705678"/>
            <a:ext cx="184731" cy="369332"/>
          </a:xfrm>
          <a:prstGeom prst="rect">
            <a:avLst/>
          </a:prstGeom>
          <a:noFill/>
        </p:spPr>
        <p:txBody>
          <a:bodyPr wrap="none" rtlCol="0">
            <a:spAutoFit/>
          </a:bodyPr>
          <a:lstStyle/>
          <a:p>
            <a:endParaRPr lang="en-IT"/>
          </a:p>
        </p:txBody>
      </p:sp>
    </p:spTree>
    <p:extLst>
      <p:ext uri="{BB962C8B-B14F-4D97-AF65-F5344CB8AC3E}">
        <p14:creationId xmlns:p14="http://schemas.microsoft.com/office/powerpoint/2010/main" val="432301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87" y="365126"/>
            <a:ext cx="8429131" cy="744887"/>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357188" y="1415721"/>
            <a:ext cx="4157663" cy="4065424"/>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48" y="1415721"/>
            <a:ext cx="4157171" cy="4065424"/>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46954C-C457-3442-967A-81139734E5B4}" type="datetime4">
              <a:rPr lang="it-IT" smtClean="0"/>
              <a:t>21 novembre 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Text Placeholder 9">
            <a:extLst>
              <a:ext uri="{FF2B5EF4-FFF2-40B4-BE49-F238E27FC236}">
                <a16:creationId xmlns:a16="http://schemas.microsoft.com/office/drawing/2014/main" id="{ED1741FC-D5B1-404F-AA76-697A1D9D80B5}"/>
              </a:ext>
            </a:extLst>
          </p:cNvPr>
          <p:cNvSpPr>
            <a:spLocks noGrp="1"/>
          </p:cNvSpPr>
          <p:nvPr>
            <p:ph type="body" sz="quarter" idx="13"/>
          </p:nvPr>
        </p:nvSpPr>
        <p:spPr>
          <a:xfrm>
            <a:off x="357188" y="5843588"/>
            <a:ext cx="8429625" cy="425450"/>
          </a:xfrm>
          <a:prstGeom prst="rect">
            <a:avLst/>
          </a:prstGeom>
        </p:spPr>
        <p:txBody>
          <a:bodyPr>
            <a:normAutofit/>
          </a:bodyPr>
          <a:lstStyle>
            <a:lvl1pPr marL="0" indent="0">
              <a:buNone/>
              <a:defRPr sz="1000">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2891166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188" y="365126"/>
            <a:ext cx="8429132" cy="744887"/>
          </a:xfrm>
        </p:spPr>
        <p:txBody>
          <a:bodyPr/>
          <a:lstStyle>
            <a:lvl1pPr>
              <a:defRPr>
                <a:solidFill>
                  <a:schemeClr val="accent6"/>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3090AC78-3E5D-AE4D-93D0-D1FDA955BDA2}" type="datetime4">
              <a:rPr lang="it-IT" smtClean="0"/>
              <a:t>21 novembre 2024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
        <p:nvSpPr>
          <p:cNvPr id="6" name="Text Placeholder 9">
            <a:extLst>
              <a:ext uri="{FF2B5EF4-FFF2-40B4-BE49-F238E27FC236}">
                <a16:creationId xmlns:a16="http://schemas.microsoft.com/office/drawing/2014/main" id="{CBF97786-AF60-4C91-BB2D-01E9D18D90C6}"/>
              </a:ext>
            </a:extLst>
          </p:cNvPr>
          <p:cNvSpPr>
            <a:spLocks noGrp="1"/>
          </p:cNvSpPr>
          <p:nvPr>
            <p:ph type="body" sz="quarter" idx="13"/>
          </p:nvPr>
        </p:nvSpPr>
        <p:spPr>
          <a:xfrm>
            <a:off x="357188" y="5843588"/>
            <a:ext cx="8429625" cy="425450"/>
          </a:xfrm>
          <a:prstGeom prst="rect">
            <a:avLst/>
          </a:prstGeom>
        </p:spPr>
        <p:txBody>
          <a:bodyPr>
            <a:normAutofit/>
          </a:bodyPr>
          <a:lstStyle>
            <a:lvl1pPr marL="0" indent="0">
              <a:buNone/>
              <a:defRPr sz="1000">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393238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188" y="1387365"/>
            <a:ext cx="3221831" cy="914401"/>
          </a:xfrm>
        </p:spPr>
        <p:txBody>
          <a:bodyPr anchor="b">
            <a:normAutofit/>
          </a:bodyPr>
          <a:lstStyle>
            <a:lvl1pPr>
              <a:defRPr sz="2800">
                <a:solidFill>
                  <a:schemeClr val="accent6"/>
                </a:solidFill>
              </a:defRPr>
            </a:lvl1pPr>
          </a:lstStyle>
          <a:p>
            <a:r>
              <a:rPr lang="en-US"/>
              <a:t>Click to edit Master title style</a:t>
            </a:r>
          </a:p>
        </p:txBody>
      </p:sp>
      <p:sp>
        <p:nvSpPr>
          <p:cNvPr id="3" name="Content Placeholder 2"/>
          <p:cNvSpPr>
            <a:spLocks noGrp="1"/>
          </p:cNvSpPr>
          <p:nvPr>
            <p:ph idx="1"/>
          </p:nvPr>
        </p:nvSpPr>
        <p:spPr>
          <a:xfrm>
            <a:off x="3887390" y="1387365"/>
            <a:ext cx="4898929" cy="4130566"/>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57188" y="2498835"/>
            <a:ext cx="3221831" cy="2330669"/>
          </a:xfrm>
          <a:prstGeom prst="rect">
            <a:avLst/>
          </a:prstGeom>
        </p:spPr>
        <p:txBody>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F3FE69-500F-4044-83FE-941AAD2205CB}" type="datetime4">
              <a:rPr lang="it-IT" smtClean="0"/>
              <a:t>21 novembre 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Text Placeholder 9">
            <a:extLst>
              <a:ext uri="{FF2B5EF4-FFF2-40B4-BE49-F238E27FC236}">
                <a16:creationId xmlns:a16="http://schemas.microsoft.com/office/drawing/2014/main" id="{6CF5CA50-528A-4E35-9C79-67F02C879E6E}"/>
              </a:ext>
            </a:extLst>
          </p:cNvPr>
          <p:cNvSpPr>
            <a:spLocks noGrp="1"/>
          </p:cNvSpPr>
          <p:nvPr>
            <p:ph type="body" sz="quarter" idx="13"/>
          </p:nvPr>
        </p:nvSpPr>
        <p:spPr>
          <a:xfrm>
            <a:off x="357188" y="5843588"/>
            <a:ext cx="8429625" cy="425450"/>
          </a:xfrm>
          <a:prstGeom prst="rect">
            <a:avLst/>
          </a:prstGeom>
        </p:spPr>
        <p:txBody>
          <a:bodyPr>
            <a:normAutofit/>
          </a:bodyPr>
          <a:lstStyle>
            <a:lvl1pPr marL="0" indent="0">
              <a:buNone/>
              <a:defRPr sz="1000">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1181639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188" y="442639"/>
            <a:ext cx="5737087" cy="546373"/>
          </a:xfrm>
        </p:spPr>
        <p:txBody>
          <a:bodyPr anchor="b"/>
          <a:lstStyle>
            <a:lvl1pPr>
              <a:defRPr sz="3200">
                <a:solidFill>
                  <a:schemeClr val="accent6"/>
                </a:solidFill>
              </a:defRPr>
            </a:lvl1pPr>
          </a:lstStyle>
          <a:p>
            <a:r>
              <a:rPr lang="en-US"/>
              <a:t>Click to edit Master title style</a:t>
            </a:r>
          </a:p>
        </p:txBody>
      </p:sp>
      <p:sp>
        <p:nvSpPr>
          <p:cNvPr id="3" name="Picture Placeholder 2"/>
          <p:cNvSpPr>
            <a:spLocks noGrp="1" noChangeAspect="1"/>
          </p:cNvSpPr>
          <p:nvPr>
            <p:ph type="pic" idx="1"/>
          </p:nvPr>
        </p:nvSpPr>
        <p:spPr>
          <a:xfrm>
            <a:off x="4428528" y="1384831"/>
            <a:ext cx="4357792" cy="4154121"/>
          </a:xfrm>
          <a:prstGeom prst="rect">
            <a:avLst/>
          </a:prstGeom>
        </p:spPr>
        <p:txBody>
          <a:bodyPr anchor="t">
            <a:normAutofit/>
          </a:bodyPr>
          <a:lstStyle>
            <a:lvl1pPr marL="0" indent="0">
              <a:buNone/>
              <a:defRPr sz="28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57188" y="1523206"/>
            <a:ext cx="3220640" cy="3811588"/>
          </a:xfrm>
          <a:prstGeom prst="rect">
            <a:avLst/>
          </a:prstGeo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711D19-F5CD-FB41-8A60-C141171C249B}" type="datetime4">
              <a:rPr lang="it-IT" smtClean="0"/>
              <a:t>21 novembre 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Text Placeholder 9">
            <a:extLst>
              <a:ext uri="{FF2B5EF4-FFF2-40B4-BE49-F238E27FC236}">
                <a16:creationId xmlns:a16="http://schemas.microsoft.com/office/drawing/2014/main" id="{EAB64243-3172-4596-8016-2E7B5DE3F9FD}"/>
              </a:ext>
            </a:extLst>
          </p:cNvPr>
          <p:cNvSpPr>
            <a:spLocks noGrp="1"/>
          </p:cNvSpPr>
          <p:nvPr>
            <p:ph type="body" sz="quarter" idx="13"/>
          </p:nvPr>
        </p:nvSpPr>
        <p:spPr>
          <a:xfrm>
            <a:off x="357188" y="5843588"/>
            <a:ext cx="8429625" cy="425450"/>
          </a:xfrm>
          <a:prstGeom prst="rect">
            <a:avLst/>
          </a:prstGeom>
        </p:spPr>
        <p:txBody>
          <a:bodyPr>
            <a:normAutofit/>
          </a:bodyPr>
          <a:lstStyle>
            <a:lvl1pPr marL="0" indent="0">
              <a:buNone/>
              <a:defRPr sz="1000">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2179331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7188" y="365126"/>
            <a:ext cx="8158162" cy="744887"/>
          </a:xfr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357188" y="1486573"/>
            <a:ext cx="8429132" cy="3948363"/>
          </a:xfrm>
          <a:prstGeom prst="rect">
            <a:avLst/>
          </a:prstGeo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F628EE-2D82-134F-8B2B-C3FE5F89B256}" type="datetime4">
              <a:rPr lang="it-IT" smtClean="0"/>
              <a:t>21 novembre 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Text Placeholder 9">
            <a:extLst>
              <a:ext uri="{FF2B5EF4-FFF2-40B4-BE49-F238E27FC236}">
                <a16:creationId xmlns:a16="http://schemas.microsoft.com/office/drawing/2014/main" id="{CC4FFF92-DC45-4459-AFF4-F3E798FCA62B}"/>
              </a:ext>
            </a:extLst>
          </p:cNvPr>
          <p:cNvSpPr>
            <a:spLocks noGrp="1"/>
          </p:cNvSpPr>
          <p:nvPr>
            <p:ph type="body" sz="quarter" idx="13"/>
          </p:nvPr>
        </p:nvSpPr>
        <p:spPr>
          <a:xfrm>
            <a:off x="357188" y="5843588"/>
            <a:ext cx="8429625" cy="425450"/>
          </a:xfrm>
          <a:prstGeom prst="rect">
            <a:avLst/>
          </a:prstGeom>
        </p:spPr>
        <p:txBody>
          <a:bodyPr>
            <a:normAutofit/>
          </a:bodyPr>
          <a:lstStyle>
            <a:lvl1pPr marL="0" indent="0">
              <a:buNone/>
              <a:defRPr sz="1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45552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95" y="365126"/>
            <a:ext cx="8429625" cy="744887"/>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hasCustomPrompt="1"/>
          </p:nvPr>
        </p:nvSpPr>
        <p:spPr>
          <a:xfrm>
            <a:off x="356695" y="1412834"/>
            <a:ext cx="8429625" cy="425450"/>
          </a:xfrm>
          <a:prstGeom prst="rect">
            <a:avLst/>
          </a:prstGeom>
        </p:spPr>
        <p:txBody>
          <a:bodyPr>
            <a:normAutofit/>
          </a:bodyPr>
          <a:lstStyle>
            <a:lvl1pPr marL="0" indent="0">
              <a:buNone/>
              <a:defRPr sz="1400" b="1">
                <a:solidFill>
                  <a:schemeClr val="tx2"/>
                </a:solidFill>
              </a:defRPr>
            </a:lvl1pPr>
          </a:lstStyle>
          <a:p>
            <a:pPr lvl="0"/>
            <a:r>
              <a:rPr lang="en-US"/>
              <a:t>Action Title</a:t>
            </a:r>
          </a:p>
        </p:txBody>
      </p:sp>
      <p:sp>
        <p:nvSpPr>
          <p:cNvPr id="4" name="Date Placeholder 3"/>
          <p:cNvSpPr>
            <a:spLocks noGrp="1"/>
          </p:cNvSpPr>
          <p:nvPr>
            <p:ph type="dt" sz="half" idx="10"/>
          </p:nvPr>
        </p:nvSpPr>
        <p:spPr/>
        <p:txBody>
          <a:bodyPr/>
          <a:lstStyle>
            <a:lvl1pPr>
              <a:defRPr>
                <a:solidFill>
                  <a:schemeClr val="tx1"/>
                </a:solidFill>
              </a:defRPr>
            </a:lvl1pPr>
          </a:lstStyle>
          <a:p>
            <a:fld id="{A724678A-2C78-4C99-9558-F73DE61A6501}" type="datetime4">
              <a:rPr lang="en-US" smtClean="0"/>
              <a:pPr/>
              <a:t>November 21, 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a:solidFill>
                  <a:schemeClr val="tx1"/>
                </a:solidFill>
              </a:defRPr>
            </a:lvl1pPr>
          </a:lstStyle>
          <a:p>
            <a:r>
              <a:rPr lang="en-US"/>
              <a:t>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30EA680-D336-4FF7-8B7A-9848BB0A1C32}" type="slidenum">
              <a:rPr lang="en-US" smtClean="0"/>
              <a:pPr/>
              <a:t>‹#›</a:t>
            </a:fld>
            <a:endParaRPr lang="en-US"/>
          </a:p>
        </p:txBody>
      </p:sp>
      <p:sp>
        <p:nvSpPr>
          <p:cNvPr id="7" name="Text Placeholder 9">
            <a:extLst>
              <a:ext uri="{FF2B5EF4-FFF2-40B4-BE49-F238E27FC236}">
                <a16:creationId xmlns:a16="http://schemas.microsoft.com/office/drawing/2014/main" id="{29BF601D-D7F7-4932-9CA3-B6414B08BD5E}"/>
              </a:ext>
            </a:extLst>
          </p:cNvPr>
          <p:cNvSpPr>
            <a:spLocks noGrp="1"/>
          </p:cNvSpPr>
          <p:nvPr>
            <p:ph type="body" sz="quarter" idx="13"/>
          </p:nvPr>
        </p:nvSpPr>
        <p:spPr>
          <a:xfrm>
            <a:off x="357188" y="5843588"/>
            <a:ext cx="8429625" cy="425450"/>
          </a:xfrm>
          <a:prstGeom prst="rect">
            <a:avLst/>
          </a:prstGeom>
        </p:spPr>
        <p:txBody>
          <a:bodyPr>
            <a:normAutofit/>
          </a:bodyPr>
          <a:lstStyle>
            <a:lvl1pPr marL="0" indent="0">
              <a:buNone/>
              <a:defRPr sz="1000">
                <a:solidFill>
                  <a:schemeClr val="accent6"/>
                </a:solidFill>
              </a:defRPr>
            </a:lvl1pPr>
          </a:lstStyle>
          <a:p>
            <a:pPr lvl="0"/>
            <a:endParaRPr lang="en-US"/>
          </a:p>
        </p:txBody>
      </p:sp>
      <p:sp>
        <p:nvSpPr>
          <p:cNvPr id="8" name="Content Placeholder 2">
            <a:extLst>
              <a:ext uri="{FF2B5EF4-FFF2-40B4-BE49-F238E27FC236}">
                <a16:creationId xmlns:a16="http://schemas.microsoft.com/office/drawing/2014/main" id="{C1FD82DF-12E1-41A2-8A73-E0015FE38055}"/>
              </a:ext>
            </a:extLst>
          </p:cNvPr>
          <p:cNvSpPr>
            <a:spLocks noGrp="1"/>
          </p:cNvSpPr>
          <p:nvPr>
            <p:ph idx="14" hasCustomPrompt="1"/>
          </p:nvPr>
        </p:nvSpPr>
        <p:spPr>
          <a:xfrm>
            <a:off x="356695" y="1928380"/>
            <a:ext cx="8429625" cy="3516786"/>
          </a:xfrm>
          <a:prstGeom prst="rect">
            <a:avLst/>
          </a:prstGeom>
        </p:spPr>
        <p:txBody>
          <a:bodyPr>
            <a:normAutofit/>
          </a:bodyPr>
          <a:lstStyle>
            <a:lvl1pPr marL="0" indent="0">
              <a:buNone/>
              <a:defRPr sz="1000">
                <a:solidFill>
                  <a:schemeClr val="tx1"/>
                </a:solidFill>
              </a:defRPr>
            </a:lvl1pPr>
          </a:lstStyle>
          <a:p>
            <a:pPr lvl="0"/>
            <a:r>
              <a:rPr lang="en-US"/>
              <a:t>Action Title</a:t>
            </a:r>
          </a:p>
        </p:txBody>
      </p:sp>
    </p:spTree>
    <p:extLst>
      <p:ext uri="{BB962C8B-B14F-4D97-AF65-F5344CB8AC3E}">
        <p14:creationId xmlns:p14="http://schemas.microsoft.com/office/powerpoint/2010/main" val="432301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2D52-F248-4026-9AF1-92AE314DBD6B}"/>
              </a:ext>
            </a:extLst>
          </p:cNvPr>
          <p:cNvSpPr>
            <a:spLocks noGrp="1"/>
          </p:cNvSpPr>
          <p:nvPr>
            <p:ph type="title" hasCustomPrompt="1"/>
          </p:nvPr>
        </p:nvSpPr>
        <p:spPr/>
        <p:txBody>
          <a:bodyPr/>
          <a:lstStyle>
            <a:lvl1pPr>
              <a:defRPr>
                <a:solidFill>
                  <a:schemeClr val="tx1"/>
                </a:solidFill>
              </a:defRPr>
            </a:lvl1pPr>
          </a:lstStyle>
          <a:p>
            <a:r>
              <a:rPr lang="en-US"/>
              <a:t>Team</a:t>
            </a:r>
          </a:p>
        </p:txBody>
      </p:sp>
      <p:sp>
        <p:nvSpPr>
          <p:cNvPr id="3" name="Date Placeholder 2">
            <a:extLst>
              <a:ext uri="{FF2B5EF4-FFF2-40B4-BE49-F238E27FC236}">
                <a16:creationId xmlns:a16="http://schemas.microsoft.com/office/drawing/2014/main" id="{BA0CE136-AF5F-410D-B15F-A5EECE695A27}"/>
              </a:ext>
            </a:extLst>
          </p:cNvPr>
          <p:cNvSpPr>
            <a:spLocks noGrp="1"/>
          </p:cNvSpPr>
          <p:nvPr>
            <p:ph type="dt" sz="half" idx="10"/>
          </p:nvPr>
        </p:nvSpPr>
        <p:spPr/>
        <p:txBody>
          <a:bodyPr/>
          <a:lstStyle/>
          <a:p>
            <a:fld id="{93237577-407E-1B40-B7A7-37823A042DE4}" type="datetime4">
              <a:rPr lang="it-IT" smtClean="0"/>
              <a:t>21 novembre 2024</a:t>
            </a:fld>
            <a:endParaRPr lang="en-US"/>
          </a:p>
        </p:txBody>
      </p:sp>
      <p:sp>
        <p:nvSpPr>
          <p:cNvPr id="4" name="Slide Number Placeholder 3">
            <a:extLst>
              <a:ext uri="{FF2B5EF4-FFF2-40B4-BE49-F238E27FC236}">
                <a16:creationId xmlns:a16="http://schemas.microsoft.com/office/drawing/2014/main" id="{3BA7994A-1DBC-42DA-9996-3930D791C098}"/>
              </a:ext>
            </a:extLst>
          </p:cNvPr>
          <p:cNvSpPr>
            <a:spLocks noGrp="1"/>
          </p:cNvSpPr>
          <p:nvPr>
            <p:ph type="sldNum" sz="quarter" idx="11"/>
          </p:nvPr>
        </p:nvSpPr>
        <p:spPr/>
        <p:txBody>
          <a:bodyPr/>
          <a:lstStyle/>
          <a:p>
            <a:fld id="{89BE3C81-78D6-4C4B-AF0E-1C8704E0A56F}" type="slidenum">
              <a:rPr lang="en-US" smtClean="0"/>
              <a:pPr/>
              <a:t>‹#›</a:t>
            </a:fld>
            <a:endParaRPr lang="en-US"/>
          </a:p>
        </p:txBody>
      </p:sp>
      <p:sp>
        <p:nvSpPr>
          <p:cNvPr id="5" name="Footer Placeholder 4">
            <a:extLst>
              <a:ext uri="{FF2B5EF4-FFF2-40B4-BE49-F238E27FC236}">
                <a16:creationId xmlns:a16="http://schemas.microsoft.com/office/drawing/2014/main" id="{B5CA5834-21E9-473F-A43D-50A57EAC1403}"/>
              </a:ext>
            </a:extLst>
          </p:cNvPr>
          <p:cNvSpPr>
            <a:spLocks noGrp="1"/>
          </p:cNvSpPr>
          <p:nvPr>
            <p:ph type="ftr" sz="quarter" idx="12"/>
          </p:nvPr>
        </p:nvSpPr>
        <p:spPr/>
        <p:txBody>
          <a:bodyPr/>
          <a:lstStyle/>
          <a:p>
            <a:endParaRPr lang="en-US"/>
          </a:p>
        </p:txBody>
      </p:sp>
      <p:sp>
        <p:nvSpPr>
          <p:cNvPr id="7" name="Picture Placeholder 6">
            <a:extLst>
              <a:ext uri="{FF2B5EF4-FFF2-40B4-BE49-F238E27FC236}">
                <a16:creationId xmlns:a16="http://schemas.microsoft.com/office/drawing/2014/main" id="{56EDB6D1-AD9D-4040-9727-40D1F4002A87}"/>
              </a:ext>
            </a:extLst>
          </p:cNvPr>
          <p:cNvSpPr>
            <a:spLocks noGrp="1" noChangeAspect="1"/>
          </p:cNvSpPr>
          <p:nvPr>
            <p:ph type="pic" sz="quarter" idx="13"/>
          </p:nvPr>
        </p:nvSpPr>
        <p:spPr>
          <a:xfrm>
            <a:off x="689020" y="1671479"/>
            <a:ext cx="1394720" cy="1302518"/>
          </a:xfrm>
          <a:prstGeom prst="flowChartConnector">
            <a:avLst/>
          </a:prstGeom>
        </p:spPr>
        <p:txBody>
          <a:bodyPr>
            <a:normAutofit/>
          </a:bodyPr>
          <a:lstStyle>
            <a:lvl1pPr>
              <a:defRPr sz="1400"/>
            </a:lvl1pPr>
          </a:lstStyle>
          <a:p>
            <a:r>
              <a:rPr lang="en-US"/>
              <a:t>Click icon to add picture</a:t>
            </a:r>
          </a:p>
        </p:txBody>
      </p:sp>
      <p:sp>
        <p:nvSpPr>
          <p:cNvPr id="10" name="Picture Placeholder 6">
            <a:extLst>
              <a:ext uri="{FF2B5EF4-FFF2-40B4-BE49-F238E27FC236}">
                <a16:creationId xmlns:a16="http://schemas.microsoft.com/office/drawing/2014/main" id="{52EB7E63-0B65-4FAE-9101-C5B84225280D}"/>
              </a:ext>
            </a:extLst>
          </p:cNvPr>
          <p:cNvSpPr>
            <a:spLocks noGrp="1" noChangeAspect="1"/>
          </p:cNvSpPr>
          <p:nvPr>
            <p:ph type="pic" sz="quarter" idx="14"/>
          </p:nvPr>
        </p:nvSpPr>
        <p:spPr>
          <a:xfrm>
            <a:off x="3874640" y="3332084"/>
            <a:ext cx="1394720" cy="1302518"/>
          </a:xfrm>
          <a:prstGeom prst="flowChartConnector">
            <a:avLst/>
          </a:prstGeom>
        </p:spPr>
        <p:txBody>
          <a:bodyPr>
            <a:normAutofit/>
          </a:bodyPr>
          <a:lstStyle>
            <a:lvl1pPr algn="l">
              <a:defRPr sz="1600"/>
            </a:lvl1pPr>
          </a:lstStyle>
          <a:p>
            <a:r>
              <a:rPr lang="en-US"/>
              <a:t>Click icon to add picture</a:t>
            </a:r>
          </a:p>
        </p:txBody>
      </p:sp>
      <p:sp>
        <p:nvSpPr>
          <p:cNvPr id="11" name="Picture Placeholder 6">
            <a:extLst>
              <a:ext uri="{FF2B5EF4-FFF2-40B4-BE49-F238E27FC236}">
                <a16:creationId xmlns:a16="http://schemas.microsoft.com/office/drawing/2014/main" id="{A5B8D000-8CE8-4EF5-A7C1-11842EA7D84B}"/>
              </a:ext>
            </a:extLst>
          </p:cNvPr>
          <p:cNvSpPr>
            <a:spLocks noGrp="1" noChangeAspect="1"/>
          </p:cNvSpPr>
          <p:nvPr>
            <p:ph type="pic" sz="quarter" idx="15"/>
          </p:nvPr>
        </p:nvSpPr>
        <p:spPr>
          <a:xfrm>
            <a:off x="689020" y="3332084"/>
            <a:ext cx="1394720" cy="1302518"/>
          </a:xfrm>
          <a:prstGeom prst="flowChartConnector">
            <a:avLst/>
          </a:prstGeom>
        </p:spPr>
        <p:txBody>
          <a:bodyPr>
            <a:normAutofit/>
          </a:bodyPr>
          <a:lstStyle>
            <a:lvl1pPr>
              <a:defRPr sz="1400"/>
            </a:lvl1pPr>
          </a:lstStyle>
          <a:p>
            <a:r>
              <a:rPr lang="en-US"/>
              <a:t>Click icon to add picture</a:t>
            </a:r>
          </a:p>
        </p:txBody>
      </p:sp>
      <p:sp>
        <p:nvSpPr>
          <p:cNvPr id="12" name="Picture Placeholder 6">
            <a:extLst>
              <a:ext uri="{FF2B5EF4-FFF2-40B4-BE49-F238E27FC236}">
                <a16:creationId xmlns:a16="http://schemas.microsoft.com/office/drawing/2014/main" id="{91C43061-A00A-423D-A774-7328F328D49E}"/>
              </a:ext>
            </a:extLst>
          </p:cNvPr>
          <p:cNvSpPr>
            <a:spLocks noGrp="1" noChangeAspect="1"/>
          </p:cNvSpPr>
          <p:nvPr>
            <p:ph type="pic" sz="quarter" idx="16"/>
          </p:nvPr>
        </p:nvSpPr>
        <p:spPr>
          <a:xfrm>
            <a:off x="7060260" y="3332389"/>
            <a:ext cx="1394720" cy="1302518"/>
          </a:xfrm>
          <a:prstGeom prst="flowChartConnector">
            <a:avLst/>
          </a:prstGeom>
        </p:spPr>
        <p:txBody>
          <a:bodyPr>
            <a:normAutofit/>
          </a:bodyPr>
          <a:lstStyle>
            <a:lvl1pPr>
              <a:defRPr sz="1600"/>
            </a:lvl1pPr>
          </a:lstStyle>
          <a:p>
            <a:r>
              <a:rPr lang="en-US"/>
              <a:t>Click icon to add picture</a:t>
            </a:r>
          </a:p>
        </p:txBody>
      </p:sp>
      <p:sp>
        <p:nvSpPr>
          <p:cNvPr id="16" name="Text Placeholder 15">
            <a:extLst>
              <a:ext uri="{FF2B5EF4-FFF2-40B4-BE49-F238E27FC236}">
                <a16:creationId xmlns:a16="http://schemas.microsoft.com/office/drawing/2014/main" id="{8FEDEA6F-A98B-4E33-A146-4DD132DAF8C6}"/>
              </a:ext>
            </a:extLst>
          </p:cNvPr>
          <p:cNvSpPr>
            <a:spLocks noGrp="1"/>
          </p:cNvSpPr>
          <p:nvPr>
            <p:ph type="body" sz="quarter" idx="18" hasCustomPrompt="1"/>
          </p:nvPr>
        </p:nvSpPr>
        <p:spPr>
          <a:xfrm>
            <a:off x="357680" y="4693368"/>
            <a:ext cx="2057400" cy="900303"/>
          </a:xfrm>
        </p:spPr>
        <p:txBody>
          <a:bodyPr>
            <a:normAutofit/>
          </a:bodyPr>
          <a:lstStyle>
            <a:lvl1pPr marL="0" indent="0">
              <a:lnSpc>
                <a:spcPct val="100000"/>
              </a:lnSpc>
              <a:spcBef>
                <a:spcPts val="0"/>
              </a:spcBef>
              <a:buNone/>
              <a:defRPr sz="1400"/>
            </a:lvl1pPr>
          </a:lstStyle>
          <a:p>
            <a:pPr lvl="0"/>
            <a:r>
              <a:rPr lang="en-US"/>
              <a:t>Name Surname </a:t>
            </a:r>
          </a:p>
          <a:p>
            <a:pPr lvl="0"/>
            <a:r>
              <a:rPr lang="en-US"/>
              <a:t>Role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LinkedIn logo (with hyperlink)</a:t>
            </a:r>
          </a:p>
          <a:p>
            <a:pPr lvl="0"/>
            <a:endParaRPr lang="en-US"/>
          </a:p>
          <a:p>
            <a:pPr lvl="0"/>
            <a:endParaRPr lang="en-US"/>
          </a:p>
        </p:txBody>
      </p:sp>
      <p:sp>
        <p:nvSpPr>
          <p:cNvPr id="21" name="Text Placeholder 15">
            <a:extLst>
              <a:ext uri="{FF2B5EF4-FFF2-40B4-BE49-F238E27FC236}">
                <a16:creationId xmlns:a16="http://schemas.microsoft.com/office/drawing/2014/main" id="{1B2328BC-D54E-4588-936F-728640414674}"/>
              </a:ext>
            </a:extLst>
          </p:cNvPr>
          <p:cNvSpPr>
            <a:spLocks noGrp="1"/>
          </p:cNvSpPr>
          <p:nvPr>
            <p:ph type="body" sz="quarter" idx="21" hasCustomPrompt="1"/>
          </p:nvPr>
        </p:nvSpPr>
        <p:spPr>
          <a:xfrm>
            <a:off x="3768519" y="4693368"/>
            <a:ext cx="1606962" cy="900303"/>
          </a:xfrm>
        </p:spPr>
        <p:txBody>
          <a:bodyPr>
            <a:normAutofit/>
          </a:bodyPr>
          <a:lstStyle>
            <a:lvl1pPr marL="0" indent="0">
              <a:lnSpc>
                <a:spcPct val="100000"/>
              </a:lnSpc>
              <a:spcBef>
                <a:spcPts val="0"/>
              </a:spcBef>
              <a:buNone/>
              <a:defRPr sz="1400"/>
            </a:lvl1pPr>
          </a:lstStyle>
          <a:p>
            <a:pPr lvl="0"/>
            <a:r>
              <a:rPr lang="en-US"/>
              <a:t>Name Surname </a:t>
            </a:r>
          </a:p>
          <a:p>
            <a:pPr lvl="0"/>
            <a:r>
              <a:rPr lang="en-US"/>
              <a:t>Role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LinkedIn logo (with hyperlink)</a:t>
            </a:r>
          </a:p>
          <a:p>
            <a:pPr lvl="0"/>
            <a:endParaRPr lang="en-US"/>
          </a:p>
          <a:p>
            <a:pPr lvl="0"/>
            <a:endParaRPr lang="en-US"/>
          </a:p>
        </p:txBody>
      </p:sp>
      <p:sp>
        <p:nvSpPr>
          <p:cNvPr id="22" name="Text Placeholder 15">
            <a:extLst>
              <a:ext uri="{FF2B5EF4-FFF2-40B4-BE49-F238E27FC236}">
                <a16:creationId xmlns:a16="http://schemas.microsoft.com/office/drawing/2014/main" id="{82EDA4E5-1442-412C-9D4C-BC03BC44DB6E}"/>
              </a:ext>
            </a:extLst>
          </p:cNvPr>
          <p:cNvSpPr>
            <a:spLocks noGrp="1"/>
          </p:cNvSpPr>
          <p:nvPr>
            <p:ph type="body" sz="quarter" idx="22" hasCustomPrompt="1"/>
          </p:nvPr>
        </p:nvSpPr>
        <p:spPr>
          <a:xfrm>
            <a:off x="6954139" y="4693368"/>
            <a:ext cx="1606962" cy="900303"/>
          </a:xfrm>
        </p:spPr>
        <p:txBody>
          <a:bodyPr>
            <a:normAutofit/>
          </a:bodyPr>
          <a:lstStyle>
            <a:lvl1pPr marL="0" indent="0">
              <a:lnSpc>
                <a:spcPct val="100000"/>
              </a:lnSpc>
              <a:spcBef>
                <a:spcPts val="0"/>
              </a:spcBef>
              <a:buNone/>
              <a:defRPr sz="1400"/>
            </a:lvl1pPr>
          </a:lstStyle>
          <a:p>
            <a:pPr lvl="0"/>
            <a:r>
              <a:rPr lang="en-US"/>
              <a:t>Name Surname </a:t>
            </a:r>
          </a:p>
          <a:p>
            <a:pPr lvl="0"/>
            <a:r>
              <a:rPr lang="en-US"/>
              <a:t>Role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LinkedIn logo (with hyperlink)</a:t>
            </a:r>
          </a:p>
          <a:p>
            <a:pPr lvl="0"/>
            <a:endParaRPr lang="en-US"/>
          </a:p>
          <a:p>
            <a:pPr lvl="0"/>
            <a:endParaRPr lang="en-US"/>
          </a:p>
        </p:txBody>
      </p:sp>
      <p:sp>
        <p:nvSpPr>
          <p:cNvPr id="27" name="Text Placeholder 15">
            <a:extLst>
              <a:ext uri="{FF2B5EF4-FFF2-40B4-BE49-F238E27FC236}">
                <a16:creationId xmlns:a16="http://schemas.microsoft.com/office/drawing/2014/main" id="{0374B2A4-BC25-43A6-9291-A52B1247BFE1}"/>
              </a:ext>
            </a:extLst>
          </p:cNvPr>
          <p:cNvSpPr>
            <a:spLocks noGrp="1"/>
          </p:cNvSpPr>
          <p:nvPr>
            <p:ph type="body" sz="quarter" idx="23" hasCustomPrompt="1"/>
          </p:nvPr>
        </p:nvSpPr>
        <p:spPr>
          <a:xfrm>
            <a:off x="2225469" y="1778667"/>
            <a:ext cx="1606962" cy="1088141"/>
          </a:xfrm>
        </p:spPr>
        <p:txBody>
          <a:bodyPr>
            <a:normAutofit/>
          </a:bodyPr>
          <a:lstStyle>
            <a:lvl1pPr marL="0" indent="0">
              <a:lnSpc>
                <a:spcPct val="100000"/>
              </a:lnSpc>
              <a:spcBef>
                <a:spcPts val="0"/>
              </a:spcBef>
              <a:buNone/>
              <a:defRPr sz="1400"/>
            </a:lvl1pPr>
          </a:lstStyle>
          <a:p>
            <a:pPr lvl="0"/>
            <a:r>
              <a:rPr lang="en-US"/>
              <a:t>Name Surname </a:t>
            </a:r>
          </a:p>
          <a:p>
            <a:pPr lvl="0"/>
            <a:r>
              <a:rPr lang="en-US"/>
              <a:t>Role</a:t>
            </a:r>
          </a:p>
          <a:p>
            <a:pPr lvl="0"/>
            <a:r>
              <a:rPr lang="en-US"/>
              <a:t>LinkedIn logo (with hyperlink)</a:t>
            </a:r>
          </a:p>
          <a:p>
            <a:pPr lvl="0"/>
            <a:endParaRPr lang="en-US"/>
          </a:p>
        </p:txBody>
      </p:sp>
    </p:spTree>
    <p:extLst>
      <p:ext uri="{BB962C8B-B14F-4D97-AF65-F5344CB8AC3E}">
        <p14:creationId xmlns:p14="http://schemas.microsoft.com/office/powerpoint/2010/main" val="922694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nd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7DF8-59E0-41D4-AB81-6FD894F5680B}"/>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DF9C4A60-D8F6-46DA-B5AB-0E4CAE5BC63A}"/>
              </a:ext>
            </a:extLst>
          </p:cNvPr>
          <p:cNvSpPr>
            <a:spLocks noGrp="1"/>
          </p:cNvSpPr>
          <p:nvPr>
            <p:ph type="dt" sz="half" idx="10"/>
          </p:nvPr>
        </p:nvSpPr>
        <p:spPr/>
        <p:txBody>
          <a:bodyPr/>
          <a:lstStyle/>
          <a:p>
            <a:fld id="{2932D87A-FAF3-F344-B14F-61FD9ADC4E75}" type="datetime4">
              <a:rPr lang="it-IT" smtClean="0"/>
              <a:t>21 novembre 2024</a:t>
            </a:fld>
            <a:endParaRPr lang="en-US"/>
          </a:p>
        </p:txBody>
      </p:sp>
      <p:sp>
        <p:nvSpPr>
          <p:cNvPr id="4" name="Slide Number Placeholder 3">
            <a:extLst>
              <a:ext uri="{FF2B5EF4-FFF2-40B4-BE49-F238E27FC236}">
                <a16:creationId xmlns:a16="http://schemas.microsoft.com/office/drawing/2014/main" id="{CF5C09D4-9D56-43CC-8467-9570FFD12D6A}"/>
              </a:ext>
            </a:extLst>
          </p:cNvPr>
          <p:cNvSpPr>
            <a:spLocks noGrp="1"/>
          </p:cNvSpPr>
          <p:nvPr>
            <p:ph type="sldNum" sz="quarter" idx="11"/>
          </p:nvPr>
        </p:nvSpPr>
        <p:spPr/>
        <p:txBody>
          <a:bodyPr/>
          <a:lstStyle/>
          <a:p>
            <a:fld id="{89BE3C81-78D6-4C4B-AF0E-1C8704E0A56F}" type="slidenum">
              <a:rPr lang="en-US" smtClean="0"/>
              <a:pPr/>
              <a:t>‹#›</a:t>
            </a:fld>
            <a:endParaRPr lang="en-US"/>
          </a:p>
        </p:txBody>
      </p:sp>
      <p:sp>
        <p:nvSpPr>
          <p:cNvPr id="5" name="Footer Placeholder 4">
            <a:extLst>
              <a:ext uri="{FF2B5EF4-FFF2-40B4-BE49-F238E27FC236}">
                <a16:creationId xmlns:a16="http://schemas.microsoft.com/office/drawing/2014/main" id="{50CCC677-FC1B-444F-9C81-2F6CE62A279F}"/>
              </a:ext>
            </a:extLst>
          </p:cNvPr>
          <p:cNvSpPr>
            <a:spLocks noGrp="1"/>
          </p:cNvSpPr>
          <p:nvPr>
            <p:ph type="ftr" sz="quarter" idx="12"/>
          </p:nvPr>
        </p:nvSpPr>
        <p:spPr/>
        <p:txBody>
          <a:bodyPr/>
          <a:lstStyle/>
          <a:p>
            <a:endParaRPr lang="en-US"/>
          </a:p>
        </p:txBody>
      </p:sp>
      <p:pic>
        <p:nvPicPr>
          <p:cNvPr id="1030" name="Picture 6">
            <a:extLst>
              <a:ext uri="{FF2B5EF4-FFF2-40B4-BE49-F238E27FC236}">
                <a16:creationId xmlns:a16="http://schemas.microsoft.com/office/drawing/2014/main" id="{D21A080C-51FA-4DC2-B311-B0C8A1DEBD6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F9C597F-5807-4C79-A97D-BDA19E4EBA6C}"/>
              </a:ext>
            </a:extLst>
          </p:cNvPr>
          <p:cNvSpPr/>
          <p:nvPr/>
        </p:nvSpPr>
        <p:spPr>
          <a:xfrm>
            <a:off x="2" y="1"/>
            <a:ext cx="9143998" cy="6857999"/>
          </a:xfrm>
          <a:prstGeom prst="rect">
            <a:avLst/>
          </a:prstGeom>
          <a:solidFill>
            <a:srgbClr val="00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0"/>
              </a:spcBef>
              <a:buNone/>
            </a:pPr>
            <a:endParaRPr lang="en-GB" sz="3600">
              <a:solidFill>
                <a:schemeClr val="bg1"/>
              </a:solidFill>
              <a:ea typeface="Roboto"/>
              <a:cs typeface="Roboto"/>
              <a:sym typeface="Roboto"/>
            </a:endParaRPr>
          </a:p>
        </p:txBody>
      </p:sp>
      <p:sp>
        <p:nvSpPr>
          <p:cNvPr id="13" name="TextBox 12">
            <a:extLst>
              <a:ext uri="{FF2B5EF4-FFF2-40B4-BE49-F238E27FC236}">
                <a16:creationId xmlns:a16="http://schemas.microsoft.com/office/drawing/2014/main" id="{92FC2C2C-C338-4065-AC74-E8C3A4857A25}"/>
              </a:ext>
            </a:extLst>
          </p:cNvPr>
          <p:cNvSpPr txBox="1"/>
          <p:nvPr/>
        </p:nvSpPr>
        <p:spPr>
          <a:xfrm>
            <a:off x="5870296" y="5565272"/>
            <a:ext cx="3121304" cy="369332"/>
          </a:xfrm>
          <a:prstGeom prst="rect">
            <a:avLst/>
          </a:prstGeom>
          <a:noFill/>
        </p:spPr>
        <p:txBody>
          <a:bodyPr wrap="none" rtlCol="0">
            <a:spAutoFit/>
          </a:bodyPr>
          <a:lstStyle/>
          <a:p>
            <a:r>
              <a:rPr lang="en-US" b="1">
                <a:solidFill>
                  <a:schemeClr val="accent1"/>
                </a:solidFill>
                <a:latin typeface="Arial" panose="020B0604020202020204" pitchFamily="34" charset="0"/>
                <a:cs typeface="Arial" panose="020B0604020202020204" pitchFamily="34" charset="0"/>
              </a:rPr>
              <a:t>www.bsfintechsociety.com</a:t>
            </a:r>
            <a:endParaRPr lang="en-CH" b="1">
              <a:solidFill>
                <a:schemeClr val="accent1"/>
              </a:solidFill>
              <a:latin typeface="Arial" panose="020B0604020202020204" pitchFamily="34" charset="0"/>
              <a:cs typeface="Arial" panose="020B0604020202020204" pitchFamily="34" charset="0"/>
            </a:endParaRPr>
          </a:p>
        </p:txBody>
      </p:sp>
      <p:sp>
        <p:nvSpPr>
          <p:cNvPr id="17" name="Google Shape;25;p9">
            <a:extLst>
              <a:ext uri="{FF2B5EF4-FFF2-40B4-BE49-F238E27FC236}">
                <a16:creationId xmlns:a16="http://schemas.microsoft.com/office/drawing/2014/main" id="{8AEF8136-3031-44FB-91D9-BC21959EEB44}"/>
              </a:ext>
            </a:extLst>
          </p:cNvPr>
          <p:cNvSpPr txBox="1"/>
          <p:nvPr/>
        </p:nvSpPr>
        <p:spPr>
          <a:xfrm>
            <a:off x="155448" y="6075186"/>
            <a:ext cx="8836152"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600" b="0" i="0" u="none" strike="noStrike" cap="none">
                <a:solidFill>
                  <a:schemeClr val="accent1"/>
                </a:solidFill>
                <a:latin typeface="Arial"/>
                <a:ea typeface="Arial"/>
                <a:cs typeface="Arial"/>
                <a:sym typeface="Arial"/>
              </a:rPr>
              <a:t>Following presentation may have included forward-looking statements. These statements are not historical facts, but instead represent only our belief regarding future events, many of which, by their nature, are inherently uncertain and outside of our control. It is possible that the Firm’s actual results and financial condition may differ, possibly materially, from the anticipated results and financial condition indicated in these forward-looking statements. These materials are based on information provided by the internet or otherwise reviewed by us. We have assumed that such estimates and forecasts have been reasonably prepared on bases reflecting the best currently available estimates and judgments. These materials are not intended to provide the sole basis for evaluating and should not be considered a recommendation with respect to any transaction or other matter. Prior to entering any transaction you should determine, without reliance on us, the economic risks and merits as well as the legal, tax and accounting characterizations and consequences of any such transaction. These materials do not constitute an offer or solicitation to sell or purchase any securities and are not a commitment by us to provide or arrange any financing for any transaction or to purchase any security in connection therewith. We assume no obligation to update or otherwise revise these materials. </a:t>
            </a:r>
            <a:endParaRPr sz="1100">
              <a:solidFill>
                <a:schemeClr val="accent1"/>
              </a:solidFill>
            </a:endParaRPr>
          </a:p>
        </p:txBody>
      </p:sp>
      <p:pic>
        <p:nvPicPr>
          <p:cNvPr id="14" name="Picture 13" descr="Transparent Background Social Media Icons Vector , Transparent Cartoon -  Jing.fm">
            <a:hlinkClick r:id="rId3"/>
            <a:extLst>
              <a:ext uri="{FF2B5EF4-FFF2-40B4-BE49-F238E27FC236}">
                <a16:creationId xmlns:a16="http://schemas.microsoft.com/office/drawing/2014/main" id="{DEB5736D-AC8C-452D-91F3-FA4C3376CEF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24648" y="1110013"/>
            <a:ext cx="550545" cy="5571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ransparent Background Social Media Icons Vector , Transparent Cartoon -  Jing.fm">
            <a:hlinkClick r:id="rId5"/>
            <a:extLst>
              <a:ext uri="{FF2B5EF4-FFF2-40B4-BE49-F238E27FC236}">
                <a16:creationId xmlns:a16="http://schemas.microsoft.com/office/drawing/2014/main" id="{754D06E1-3F0F-47FC-9064-4B9F6FC488A9}"/>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20374" y="1742473"/>
            <a:ext cx="554819" cy="5571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Transparent Background Social Media Icons Vector , Transparent Cartoon -  Jing.fm">
            <a:hlinkClick r:id="rId7"/>
            <a:extLst>
              <a:ext uri="{FF2B5EF4-FFF2-40B4-BE49-F238E27FC236}">
                <a16:creationId xmlns:a16="http://schemas.microsoft.com/office/drawing/2014/main" id="{31550D9E-16A1-40E1-B303-96D707EAA39E}"/>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20374" y="2381632"/>
            <a:ext cx="554819" cy="55718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56D9985-0664-4E03-A190-27D01361C07D}"/>
              </a:ext>
            </a:extLst>
          </p:cNvPr>
          <p:cNvSpPr/>
          <p:nvPr/>
        </p:nvSpPr>
        <p:spPr>
          <a:xfrm>
            <a:off x="1153003" y="2523992"/>
            <a:ext cx="289560" cy="2895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19" name="Picture 18" descr="Website Logo PNG, Web Site Logos Free Download - Free Transparent PNG Logos">
            <a:hlinkClick r:id="rId8"/>
            <a:extLst>
              <a:ext uri="{FF2B5EF4-FFF2-40B4-BE49-F238E27FC236}">
                <a16:creationId xmlns:a16="http://schemas.microsoft.com/office/drawing/2014/main" id="{C2F5B890-B370-4FA5-8933-0CD1EC031E2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53003" y="2515442"/>
            <a:ext cx="289560" cy="2895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Transparent Background Social Media Icons Vector , Transparent Cartoon -  Jing.fm">
            <a:hlinkClick r:id="rId10"/>
            <a:extLst>
              <a:ext uri="{FF2B5EF4-FFF2-40B4-BE49-F238E27FC236}">
                <a16:creationId xmlns:a16="http://schemas.microsoft.com/office/drawing/2014/main" id="{9A48C3F2-8C8D-4048-81C2-82C977E780E9}"/>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20374" y="3012134"/>
            <a:ext cx="554819" cy="55718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CA03CCF5-A3AA-4CEF-9144-4D9CAF03D220}"/>
              </a:ext>
            </a:extLst>
          </p:cNvPr>
          <p:cNvSpPr/>
          <p:nvPr/>
        </p:nvSpPr>
        <p:spPr>
          <a:xfrm>
            <a:off x="1153003" y="3144082"/>
            <a:ext cx="268092" cy="26809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22" name="Picture 21" descr="Download Mail Icon Vector Png - Email Png PNG Image with No Background -  PNGkey.com">
            <a:hlinkClick r:id="rId10"/>
            <a:extLst>
              <a:ext uri="{FF2B5EF4-FFF2-40B4-BE49-F238E27FC236}">
                <a16:creationId xmlns:a16="http://schemas.microsoft.com/office/drawing/2014/main" id="{BAAA7C6E-5319-4F24-9C85-5B8F902DFFE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53734" y="3156678"/>
            <a:ext cx="288829" cy="26809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2D6BF818-1D85-4FBA-9AA2-F626DAA80DF6}"/>
              </a:ext>
            </a:extLst>
          </p:cNvPr>
          <p:cNvSpPr/>
          <p:nvPr/>
        </p:nvSpPr>
        <p:spPr>
          <a:xfrm>
            <a:off x="1645753" y="1218232"/>
            <a:ext cx="4839101" cy="340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1200" b="1">
                <a:solidFill>
                  <a:schemeClr val="bg2"/>
                </a:solidFill>
                <a:latin typeface="Arial" panose="020B0604020202020204" pitchFamily="34" charset="0"/>
                <a:cs typeface="Arial" panose="020B0604020202020204" pitchFamily="34" charset="0"/>
              </a:rPr>
              <a:t>Instagram.com/bocconistudentsfintechsociety</a:t>
            </a:r>
          </a:p>
        </p:txBody>
      </p:sp>
      <p:sp>
        <p:nvSpPr>
          <p:cNvPr id="24" name="Rectangle 23">
            <a:extLst>
              <a:ext uri="{FF2B5EF4-FFF2-40B4-BE49-F238E27FC236}">
                <a16:creationId xmlns:a16="http://schemas.microsoft.com/office/drawing/2014/main" id="{2ABDC6B6-2430-44CA-825E-8B74A2C8AA3C}"/>
              </a:ext>
            </a:extLst>
          </p:cNvPr>
          <p:cNvSpPr/>
          <p:nvPr/>
        </p:nvSpPr>
        <p:spPr>
          <a:xfrm>
            <a:off x="1645753" y="1852272"/>
            <a:ext cx="4494196" cy="340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1200" b="1">
                <a:solidFill>
                  <a:schemeClr val="bg2"/>
                </a:solidFill>
                <a:latin typeface="Arial" panose="020B0604020202020204" pitchFamily="34" charset="0"/>
                <a:cs typeface="Arial" panose="020B0604020202020204" pitchFamily="34" charset="0"/>
              </a:rPr>
              <a:t>LinkedIn.com/company/bsfintechsociety</a:t>
            </a:r>
          </a:p>
        </p:txBody>
      </p:sp>
      <p:sp>
        <p:nvSpPr>
          <p:cNvPr id="25" name="Rectangle 24">
            <a:extLst>
              <a:ext uri="{FF2B5EF4-FFF2-40B4-BE49-F238E27FC236}">
                <a16:creationId xmlns:a16="http://schemas.microsoft.com/office/drawing/2014/main" id="{C24FA779-E778-4EDC-B48C-912EAFD87343}"/>
              </a:ext>
            </a:extLst>
          </p:cNvPr>
          <p:cNvSpPr/>
          <p:nvPr/>
        </p:nvSpPr>
        <p:spPr>
          <a:xfrm>
            <a:off x="1645753" y="2486312"/>
            <a:ext cx="1949664" cy="340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1200" b="1">
                <a:solidFill>
                  <a:schemeClr val="bg2"/>
                </a:solidFill>
                <a:latin typeface="Arial" panose="020B0604020202020204" pitchFamily="34" charset="0"/>
                <a:cs typeface="Arial" panose="020B0604020202020204" pitchFamily="34" charset="0"/>
              </a:rPr>
              <a:t>Bsfintechsociety.com</a:t>
            </a:r>
          </a:p>
        </p:txBody>
      </p:sp>
      <p:sp>
        <p:nvSpPr>
          <p:cNvPr id="26" name="Rectangle 25">
            <a:extLst>
              <a:ext uri="{FF2B5EF4-FFF2-40B4-BE49-F238E27FC236}">
                <a16:creationId xmlns:a16="http://schemas.microsoft.com/office/drawing/2014/main" id="{98C4EE85-C7DF-4058-AE6B-B56D834C51E9}"/>
              </a:ext>
            </a:extLst>
          </p:cNvPr>
          <p:cNvSpPr/>
          <p:nvPr/>
        </p:nvSpPr>
        <p:spPr>
          <a:xfrm>
            <a:off x="1645753" y="3120353"/>
            <a:ext cx="3435417" cy="340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1200" b="1">
                <a:solidFill>
                  <a:schemeClr val="bg2"/>
                </a:solidFill>
                <a:latin typeface="Arial" panose="020B0604020202020204" pitchFamily="34" charset="0"/>
                <a:cs typeface="Arial" panose="020B0604020202020204" pitchFamily="34" charset="0"/>
              </a:rPr>
              <a:t>As.bsfintechsociety@unibocconi.it</a:t>
            </a:r>
          </a:p>
        </p:txBody>
      </p:sp>
      <p:pic>
        <p:nvPicPr>
          <p:cNvPr id="29" name="Immagine 28">
            <a:extLst>
              <a:ext uri="{FF2B5EF4-FFF2-40B4-BE49-F238E27FC236}">
                <a16:creationId xmlns:a16="http://schemas.microsoft.com/office/drawing/2014/main" id="{C5E9D368-4597-BD46-8E02-7A6623DA647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891065" y="301881"/>
            <a:ext cx="838001" cy="622515"/>
          </a:xfrm>
          <a:prstGeom prst="rect">
            <a:avLst/>
          </a:prstGeom>
        </p:spPr>
      </p:pic>
    </p:spTree>
    <p:extLst>
      <p:ext uri="{BB962C8B-B14F-4D97-AF65-F5344CB8AC3E}">
        <p14:creationId xmlns:p14="http://schemas.microsoft.com/office/powerpoint/2010/main" val="2131215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8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11/21/24</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MT"/>
                <a:cs typeface="Arial MT"/>
              </a:defRPr>
            </a:lvl1pPr>
          </a:lstStyle>
          <a:p>
            <a:pPr marL="38100">
              <a:lnSpc>
                <a:spcPct val="100000"/>
              </a:lnSpc>
              <a:spcBef>
                <a:spcPts val="5"/>
              </a:spcBef>
            </a:pPr>
            <a:fld id="{81D60167-4931-47E6-BA6A-407CBD079E47}" type="slidenum">
              <a:rPr dirty="0"/>
              <a:t>‹#›</a:t>
            </a:fld>
            <a:endParaRPr/>
          </a:p>
        </p:txBody>
      </p:sp>
    </p:spTree>
    <p:extLst>
      <p:ext uri="{BB962C8B-B14F-4D97-AF65-F5344CB8AC3E}">
        <p14:creationId xmlns:p14="http://schemas.microsoft.com/office/powerpoint/2010/main" val="21643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87" y="365126"/>
            <a:ext cx="8429131" cy="744887"/>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357188" y="1415721"/>
            <a:ext cx="4157663" cy="4065424"/>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48" y="1415721"/>
            <a:ext cx="4157171" cy="4065424"/>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A680E-58DB-449A-8C5B-BA2A51ED3524}" type="datetime4">
              <a:rPr lang="en-US" smtClean="0"/>
              <a:t>November 21, 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Footer</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Text Placeholder 9">
            <a:extLst>
              <a:ext uri="{FF2B5EF4-FFF2-40B4-BE49-F238E27FC236}">
                <a16:creationId xmlns:a16="http://schemas.microsoft.com/office/drawing/2014/main" id="{ED1741FC-D5B1-404F-AA76-697A1D9D80B5}"/>
              </a:ext>
            </a:extLst>
          </p:cNvPr>
          <p:cNvSpPr>
            <a:spLocks noGrp="1"/>
          </p:cNvSpPr>
          <p:nvPr>
            <p:ph type="body" sz="quarter" idx="13"/>
          </p:nvPr>
        </p:nvSpPr>
        <p:spPr>
          <a:xfrm>
            <a:off x="357188" y="5843588"/>
            <a:ext cx="8429625" cy="425450"/>
          </a:xfrm>
          <a:prstGeom prst="rect">
            <a:avLst/>
          </a:prstGeom>
        </p:spPr>
        <p:txBody>
          <a:bodyPr>
            <a:normAutofit/>
          </a:bodyPr>
          <a:lstStyle>
            <a:lvl1pPr marL="0" indent="0">
              <a:buNone/>
              <a:defRPr sz="1000">
                <a:solidFill>
                  <a:schemeClr val="accent6"/>
                </a:solidFill>
              </a:defRPr>
            </a:lvl1pPr>
          </a:lstStyle>
          <a:p>
            <a:pPr lvl="0"/>
            <a:endParaRPr lang="en-US"/>
          </a:p>
        </p:txBody>
      </p:sp>
    </p:spTree>
    <p:extLst>
      <p:ext uri="{BB962C8B-B14F-4D97-AF65-F5344CB8AC3E}">
        <p14:creationId xmlns:p14="http://schemas.microsoft.com/office/powerpoint/2010/main" val="289116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188" y="365126"/>
            <a:ext cx="8429132" cy="744887"/>
          </a:xfrm>
        </p:spPr>
        <p:txBody>
          <a:bodyPr/>
          <a:lstStyle>
            <a:lvl1pPr>
              <a:defRPr>
                <a:solidFill>
                  <a:schemeClr val="accent6"/>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77263E1A-5064-4E30-9425-D2978E4FCE49}" type="datetime4">
              <a:rPr lang="en-US" smtClean="0"/>
              <a:t>November 21, 2024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t>Footer</a:t>
            </a:r>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
        <p:nvSpPr>
          <p:cNvPr id="6" name="Text Placeholder 9">
            <a:extLst>
              <a:ext uri="{FF2B5EF4-FFF2-40B4-BE49-F238E27FC236}">
                <a16:creationId xmlns:a16="http://schemas.microsoft.com/office/drawing/2014/main" id="{CBF97786-AF60-4C91-BB2D-01E9D18D90C6}"/>
              </a:ext>
            </a:extLst>
          </p:cNvPr>
          <p:cNvSpPr>
            <a:spLocks noGrp="1"/>
          </p:cNvSpPr>
          <p:nvPr>
            <p:ph type="body" sz="quarter" idx="13"/>
          </p:nvPr>
        </p:nvSpPr>
        <p:spPr>
          <a:xfrm>
            <a:off x="357188" y="5843588"/>
            <a:ext cx="8429625" cy="425450"/>
          </a:xfrm>
          <a:prstGeom prst="rect">
            <a:avLst/>
          </a:prstGeom>
        </p:spPr>
        <p:txBody>
          <a:bodyPr>
            <a:normAutofit/>
          </a:bodyPr>
          <a:lstStyle>
            <a:lvl1pPr marL="0" indent="0">
              <a:buNone/>
              <a:defRPr sz="1000">
                <a:solidFill>
                  <a:schemeClr val="accent6"/>
                </a:solidFill>
              </a:defRPr>
            </a:lvl1pPr>
          </a:lstStyle>
          <a:p>
            <a:pPr lvl="0"/>
            <a:endParaRPr lang="en-US"/>
          </a:p>
        </p:txBody>
      </p:sp>
    </p:spTree>
    <p:extLst>
      <p:ext uri="{BB962C8B-B14F-4D97-AF65-F5344CB8AC3E}">
        <p14:creationId xmlns:p14="http://schemas.microsoft.com/office/powerpoint/2010/main" val="393238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188" y="1387365"/>
            <a:ext cx="3221831" cy="914401"/>
          </a:xfrm>
        </p:spPr>
        <p:txBody>
          <a:bodyPr anchor="b">
            <a:normAutofit/>
          </a:bodyPr>
          <a:lstStyle>
            <a:lvl1pPr>
              <a:defRPr sz="2800">
                <a:solidFill>
                  <a:schemeClr val="accent6"/>
                </a:solidFill>
              </a:defRPr>
            </a:lvl1pPr>
          </a:lstStyle>
          <a:p>
            <a:r>
              <a:rPr lang="en-US"/>
              <a:t>Click to edit Master title style</a:t>
            </a:r>
          </a:p>
        </p:txBody>
      </p:sp>
      <p:sp>
        <p:nvSpPr>
          <p:cNvPr id="3" name="Content Placeholder 2"/>
          <p:cNvSpPr>
            <a:spLocks noGrp="1"/>
          </p:cNvSpPr>
          <p:nvPr>
            <p:ph idx="1"/>
          </p:nvPr>
        </p:nvSpPr>
        <p:spPr>
          <a:xfrm>
            <a:off x="3887390" y="1387365"/>
            <a:ext cx="4898929" cy="4130566"/>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57188" y="2498835"/>
            <a:ext cx="3221831" cy="2330669"/>
          </a:xfrm>
          <a:prstGeom prst="rect">
            <a:avLst/>
          </a:prstGeom>
        </p:spPr>
        <p:txBody>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606D7-A151-49A1-BADA-1C8FF3601743}" type="datetime4">
              <a:rPr lang="en-US" smtClean="0"/>
              <a:t>November 21, 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Footer</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Text Placeholder 9">
            <a:extLst>
              <a:ext uri="{FF2B5EF4-FFF2-40B4-BE49-F238E27FC236}">
                <a16:creationId xmlns:a16="http://schemas.microsoft.com/office/drawing/2014/main" id="{6CF5CA50-528A-4E35-9C79-67F02C879E6E}"/>
              </a:ext>
            </a:extLst>
          </p:cNvPr>
          <p:cNvSpPr>
            <a:spLocks noGrp="1"/>
          </p:cNvSpPr>
          <p:nvPr>
            <p:ph type="body" sz="quarter" idx="13"/>
          </p:nvPr>
        </p:nvSpPr>
        <p:spPr>
          <a:xfrm>
            <a:off x="357188" y="5843588"/>
            <a:ext cx="8429625" cy="425450"/>
          </a:xfrm>
          <a:prstGeom prst="rect">
            <a:avLst/>
          </a:prstGeom>
        </p:spPr>
        <p:txBody>
          <a:bodyPr>
            <a:normAutofit/>
          </a:bodyPr>
          <a:lstStyle>
            <a:lvl1pPr marL="0" indent="0">
              <a:buNone/>
              <a:defRPr sz="1000">
                <a:solidFill>
                  <a:schemeClr val="accent6"/>
                </a:solidFill>
              </a:defRPr>
            </a:lvl1pPr>
          </a:lstStyle>
          <a:p>
            <a:pPr lvl="0"/>
            <a:endParaRPr lang="en-US"/>
          </a:p>
        </p:txBody>
      </p:sp>
    </p:spTree>
    <p:extLst>
      <p:ext uri="{BB962C8B-B14F-4D97-AF65-F5344CB8AC3E}">
        <p14:creationId xmlns:p14="http://schemas.microsoft.com/office/powerpoint/2010/main" val="118163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188" y="442639"/>
            <a:ext cx="5737087" cy="546373"/>
          </a:xfrm>
        </p:spPr>
        <p:txBody>
          <a:bodyPr anchor="b"/>
          <a:lstStyle>
            <a:lvl1pPr>
              <a:defRPr sz="3200">
                <a:solidFill>
                  <a:schemeClr val="accent6"/>
                </a:solidFill>
              </a:defRPr>
            </a:lvl1pPr>
          </a:lstStyle>
          <a:p>
            <a:r>
              <a:rPr lang="en-US"/>
              <a:t>Click to edit Master title style</a:t>
            </a:r>
          </a:p>
        </p:txBody>
      </p:sp>
      <p:sp>
        <p:nvSpPr>
          <p:cNvPr id="3" name="Picture Placeholder 2"/>
          <p:cNvSpPr>
            <a:spLocks noGrp="1" noChangeAspect="1"/>
          </p:cNvSpPr>
          <p:nvPr>
            <p:ph type="pic" idx="1"/>
          </p:nvPr>
        </p:nvSpPr>
        <p:spPr>
          <a:xfrm>
            <a:off x="4428528" y="1384831"/>
            <a:ext cx="4357792" cy="4154121"/>
          </a:xfrm>
          <a:prstGeom prst="rect">
            <a:avLst/>
          </a:prstGeom>
        </p:spPr>
        <p:txBody>
          <a:bodyPr anchor="t">
            <a:normAutofit/>
          </a:bodyPr>
          <a:lstStyle>
            <a:lvl1pPr marL="0" indent="0">
              <a:buNone/>
              <a:defRPr sz="28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57188" y="1523206"/>
            <a:ext cx="3220640" cy="3811588"/>
          </a:xfrm>
          <a:prstGeom prst="rect">
            <a:avLst/>
          </a:prstGeo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6B63B1-B60C-4A3E-9A7C-A1A1D6947E57}" type="datetime4">
              <a:rPr lang="en-US" smtClean="0"/>
              <a:t>November 21, 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Footer</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Text Placeholder 9">
            <a:extLst>
              <a:ext uri="{FF2B5EF4-FFF2-40B4-BE49-F238E27FC236}">
                <a16:creationId xmlns:a16="http://schemas.microsoft.com/office/drawing/2014/main" id="{EAB64243-3172-4596-8016-2E7B5DE3F9FD}"/>
              </a:ext>
            </a:extLst>
          </p:cNvPr>
          <p:cNvSpPr>
            <a:spLocks noGrp="1"/>
          </p:cNvSpPr>
          <p:nvPr>
            <p:ph type="body" sz="quarter" idx="13"/>
          </p:nvPr>
        </p:nvSpPr>
        <p:spPr>
          <a:xfrm>
            <a:off x="357188" y="5843588"/>
            <a:ext cx="8429625" cy="425450"/>
          </a:xfrm>
          <a:prstGeom prst="rect">
            <a:avLst/>
          </a:prstGeom>
        </p:spPr>
        <p:txBody>
          <a:bodyPr>
            <a:normAutofit/>
          </a:bodyPr>
          <a:lstStyle>
            <a:lvl1pPr marL="0" indent="0">
              <a:buNone/>
              <a:defRPr sz="1000">
                <a:solidFill>
                  <a:schemeClr val="accent6"/>
                </a:solidFill>
              </a:defRPr>
            </a:lvl1pPr>
          </a:lstStyle>
          <a:p>
            <a:pPr lvl="0"/>
            <a:endParaRPr lang="en-US"/>
          </a:p>
        </p:txBody>
      </p:sp>
    </p:spTree>
    <p:extLst>
      <p:ext uri="{BB962C8B-B14F-4D97-AF65-F5344CB8AC3E}">
        <p14:creationId xmlns:p14="http://schemas.microsoft.com/office/powerpoint/2010/main" val="217933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7188" y="365126"/>
            <a:ext cx="8158162" cy="744887"/>
          </a:xfr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357188" y="1486573"/>
            <a:ext cx="8429132" cy="3948363"/>
          </a:xfrm>
          <a:prstGeom prst="rect">
            <a:avLst/>
          </a:prstGeo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063C24-1BD9-4358-81B2-566E7A518CAF}" type="datetime4">
              <a:rPr lang="en-US" smtClean="0"/>
              <a:t>November 21, 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Footer</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Text Placeholder 9">
            <a:extLst>
              <a:ext uri="{FF2B5EF4-FFF2-40B4-BE49-F238E27FC236}">
                <a16:creationId xmlns:a16="http://schemas.microsoft.com/office/drawing/2014/main" id="{CC4FFF92-DC45-4459-AFF4-F3E798FCA62B}"/>
              </a:ext>
            </a:extLst>
          </p:cNvPr>
          <p:cNvSpPr>
            <a:spLocks noGrp="1"/>
          </p:cNvSpPr>
          <p:nvPr>
            <p:ph type="body" sz="quarter" idx="13"/>
          </p:nvPr>
        </p:nvSpPr>
        <p:spPr>
          <a:xfrm>
            <a:off x="357188" y="5843588"/>
            <a:ext cx="8429625" cy="425450"/>
          </a:xfrm>
          <a:prstGeom prst="rect">
            <a:avLst/>
          </a:prstGeom>
        </p:spPr>
        <p:txBody>
          <a:bodyPr>
            <a:normAutofit/>
          </a:bodyPr>
          <a:lstStyle>
            <a:lvl1pPr marL="0" indent="0">
              <a:buNone/>
              <a:defRPr sz="1000">
                <a:solidFill>
                  <a:schemeClr val="tx1"/>
                </a:solidFill>
              </a:defRPr>
            </a:lvl1pPr>
          </a:lstStyle>
          <a:p>
            <a:pPr lvl="0"/>
            <a:endParaRPr lang="en-US"/>
          </a:p>
        </p:txBody>
      </p:sp>
    </p:spTree>
    <p:extLst>
      <p:ext uri="{BB962C8B-B14F-4D97-AF65-F5344CB8AC3E}">
        <p14:creationId xmlns:p14="http://schemas.microsoft.com/office/powerpoint/2010/main" val="3455521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2D52-F248-4026-9AF1-92AE314DBD6B}"/>
              </a:ext>
            </a:extLst>
          </p:cNvPr>
          <p:cNvSpPr>
            <a:spLocks noGrp="1"/>
          </p:cNvSpPr>
          <p:nvPr>
            <p:ph type="title" hasCustomPrompt="1"/>
          </p:nvPr>
        </p:nvSpPr>
        <p:spPr/>
        <p:txBody>
          <a:bodyPr/>
          <a:lstStyle>
            <a:lvl1pPr>
              <a:defRPr>
                <a:solidFill>
                  <a:schemeClr val="tx1"/>
                </a:solidFill>
              </a:defRPr>
            </a:lvl1pPr>
          </a:lstStyle>
          <a:p>
            <a:r>
              <a:rPr lang="en-US"/>
              <a:t>Team</a:t>
            </a:r>
          </a:p>
        </p:txBody>
      </p:sp>
      <p:sp>
        <p:nvSpPr>
          <p:cNvPr id="3" name="Date Placeholder 2">
            <a:extLst>
              <a:ext uri="{FF2B5EF4-FFF2-40B4-BE49-F238E27FC236}">
                <a16:creationId xmlns:a16="http://schemas.microsoft.com/office/drawing/2014/main" id="{BA0CE136-AF5F-410D-B15F-A5EECE695A27}"/>
              </a:ext>
            </a:extLst>
          </p:cNvPr>
          <p:cNvSpPr>
            <a:spLocks noGrp="1"/>
          </p:cNvSpPr>
          <p:nvPr>
            <p:ph type="dt" sz="half" idx="10"/>
          </p:nvPr>
        </p:nvSpPr>
        <p:spPr/>
        <p:txBody>
          <a:bodyPr/>
          <a:lstStyle/>
          <a:p>
            <a:fld id="{C17419A9-4912-4D42-8F3D-1BD3BA7DCDCB}" type="datetime4">
              <a:rPr lang="en-US" smtClean="0"/>
              <a:pPr/>
              <a:t>November 21, 2024</a:t>
            </a:fld>
            <a:endParaRPr lang="en-US"/>
          </a:p>
        </p:txBody>
      </p:sp>
      <p:sp>
        <p:nvSpPr>
          <p:cNvPr id="4" name="Slide Number Placeholder 3">
            <a:extLst>
              <a:ext uri="{FF2B5EF4-FFF2-40B4-BE49-F238E27FC236}">
                <a16:creationId xmlns:a16="http://schemas.microsoft.com/office/drawing/2014/main" id="{3BA7994A-1DBC-42DA-9996-3930D791C098}"/>
              </a:ext>
            </a:extLst>
          </p:cNvPr>
          <p:cNvSpPr>
            <a:spLocks noGrp="1"/>
          </p:cNvSpPr>
          <p:nvPr>
            <p:ph type="sldNum" sz="quarter" idx="11"/>
          </p:nvPr>
        </p:nvSpPr>
        <p:spPr/>
        <p:txBody>
          <a:bodyPr/>
          <a:lstStyle/>
          <a:p>
            <a:fld id="{89BE3C81-78D6-4C4B-AF0E-1C8704E0A56F}" type="slidenum">
              <a:rPr lang="en-US" smtClean="0"/>
              <a:pPr/>
              <a:t>‹#›</a:t>
            </a:fld>
            <a:endParaRPr lang="en-US"/>
          </a:p>
        </p:txBody>
      </p:sp>
      <p:sp>
        <p:nvSpPr>
          <p:cNvPr id="5" name="Footer Placeholder 4">
            <a:extLst>
              <a:ext uri="{FF2B5EF4-FFF2-40B4-BE49-F238E27FC236}">
                <a16:creationId xmlns:a16="http://schemas.microsoft.com/office/drawing/2014/main" id="{B5CA5834-21E9-473F-A43D-50A57EAC1403}"/>
              </a:ext>
            </a:extLst>
          </p:cNvPr>
          <p:cNvSpPr>
            <a:spLocks noGrp="1"/>
          </p:cNvSpPr>
          <p:nvPr>
            <p:ph type="ftr" sz="quarter" idx="12"/>
          </p:nvPr>
        </p:nvSpPr>
        <p:spPr/>
        <p:txBody>
          <a:bodyPr/>
          <a:lstStyle/>
          <a:p>
            <a:r>
              <a:rPr lang="en-US"/>
              <a:t>Footer</a:t>
            </a:r>
          </a:p>
        </p:txBody>
      </p:sp>
      <p:sp>
        <p:nvSpPr>
          <p:cNvPr id="7" name="Picture Placeholder 6">
            <a:extLst>
              <a:ext uri="{FF2B5EF4-FFF2-40B4-BE49-F238E27FC236}">
                <a16:creationId xmlns:a16="http://schemas.microsoft.com/office/drawing/2014/main" id="{56EDB6D1-AD9D-4040-9727-40D1F4002A87}"/>
              </a:ext>
            </a:extLst>
          </p:cNvPr>
          <p:cNvSpPr>
            <a:spLocks noGrp="1" noChangeAspect="1"/>
          </p:cNvSpPr>
          <p:nvPr>
            <p:ph type="pic" sz="quarter" idx="13"/>
          </p:nvPr>
        </p:nvSpPr>
        <p:spPr>
          <a:xfrm>
            <a:off x="689020" y="1671479"/>
            <a:ext cx="1394720" cy="1302518"/>
          </a:xfrm>
          <a:prstGeom prst="flowChartConnector">
            <a:avLst/>
          </a:prstGeom>
        </p:spPr>
        <p:txBody>
          <a:bodyPr>
            <a:normAutofit/>
          </a:bodyPr>
          <a:lstStyle>
            <a:lvl1pPr>
              <a:defRPr sz="1400"/>
            </a:lvl1pPr>
          </a:lstStyle>
          <a:p>
            <a:endParaRPr lang="en-US"/>
          </a:p>
        </p:txBody>
      </p:sp>
      <p:sp>
        <p:nvSpPr>
          <p:cNvPr id="10" name="Picture Placeholder 6">
            <a:extLst>
              <a:ext uri="{FF2B5EF4-FFF2-40B4-BE49-F238E27FC236}">
                <a16:creationId xmlns:a16="http://schemas.microsoft.com/office/drawing/2014/main" id="{52EB7E63-0B65-4FAE-9101-C5B84225280D}"/>
              </a:ext>
            </a:extLst>
          </p:cNvPr>
          <p:cNvSpPr>
            <a:spLocks noGrp="1" noChangeAspect="1"/>
          </p:cNvSpPr>
          <p:nvPr>
            <p:ph type="pic" sz="quarter" idx="14"/>
          </p:nvPr>
        </p:nvSpPr>
        <p:spPr>
          <a:xfrm>
            <a:off x="3874640" y="3332084"/>
            <a:ext cx="1394720" cy="1302518"/>
          </a:xfrm>
          <a:prstGeom prst="flowChartConnector">
            <a:avLst/>
          </a:prstGeom>
        </p:spPr>
        <p:txBody>
          <a:bodyPr>
            <a:normAutofit/>
          </a:bodyPr>
          <a:lstStyle>
            <a:lvl1pPr algn="l">
              <a:defRPr sz="1600"/>
            </a:lvl1pPr>
          </a:lstStyle>
          <a:p>
            <a:endParaRPr lang="en-US"/>
          </a:p>
        </p:txBody>
      </p:sp>
      <p:sp>
        <p:nvSpPr>
          <p:cNvPr id="11" name="Picture Placeholder 6">
            <a:extLst>
              <a:ext uri="{FF2B5EF4-FFF2-40B4-BE49-F238E27FC236}">
                <a16:creationId xmlns:a16="http://schemas.microsoft.com/office/drawing/2014/main" id="{A5B8D000-8CE8-4EF5-A7C1-11842EA7D84B}"/>
              </a:ext>
            </a:extLst>
          </p:cNvPr>
          <p:cNvSpPr>
            <a:spLocks noGrp="1" noChangeAspect="1"/>
          </p:cNvSpPr>
          <p:nvPr>
            <p:ph type="pic" sz="quarter" idx="15"/>
          </p:nvPr>
        </p:nvSpPr>
        <p:spPr>
          <a:xfrm>
            <a:off x="689020" y="3332084"/>
            <a:ext cx="1394720" cy="1302518"/>
          </a:xfrm>
          <a:prstGeom prst="flowChartConnector">
            <a:avLst/>
          </a:prstGeom>
        </p:spPr>
        <p:txBody>
          <a:bodyPr>
            <a:normAutofit/>
          </a:bodyPr>
          <a:lstStyle>
            <a:lvl1pPr>
              <a:defRPr sz="1400"/>
            </a:lvl1pPr>
          </a:lstStyle>
          <a:p>
            <a:endParaRPr lang="en-US"/>
          </a:p>
        </p:txBody>
      </p:sp>
      <p:sp>
        <p:nvSpPr>
          <p:cNvPr id="12" name="Picture Placeholder 6">
            <a:extLst>
              <a:ext uri="{FF2B5EF4-FFF2-40B4-BE49-F238E27FC236}">
                <a16:creationId xmlns:a16="http://schemas.microsoft.com/office/drawing/2014/main" id="{91C43061-A00A-423D-A774-7328F328D49E}"/>
              </a:ext>
            </a:extLst>
          </p:cNvPr>
          <p:cNvSpPr>
            <a:spLocks noGrp="1" noChangeAspect="1"/>
          </p:cNvSpPr>
          <p:nvPr>
            <p:ph type="pic" sz="quarter" idx="16"/>
          </p:nvPr>
        </p:nvSpPr>
        <p:spPr>
          <a:xfrm>
            <a:off x="7060260" y="3332389"/>
            <a:ext cx="1394720" cy="1302518"/>
          </a:xfrm>
          <a:prstGeom prst="flowChartConnector">
            <a:avLst/>
          </a:prstGeom>
        </p:spPr>
        <p:txBody>
          <a:bodyPr>
            <a:normAutofit/>
          </a:bodyPr>
          <a:lstStyle>
            <a:lvl1pPr>
              <a:defRPr sz="1600"/>
            </a:lvl1pPr>
          </a:lstStyle>
          <a:p>
            <a:endParaRPr lang="en-US"/>
          </a:p>
        </p:txBody>
      </p:sp>
      <p:sp>
        <p:nvSpPr>
          <p:cNvPr id="16" name="Text Placeholder 15">
            <a:extLst>
              <a:ext uri="{FF2B5EF4-FFF2-40B4-BE49-F238E27FC236}">
                <a16:creationId xmlns:a16="http://schemas.microsoft.com/office/drawing/2014/main" id="{8FEDEA6F-A98B-4E33-A146-4DD132DAF8C6}"/>
              </a:ext>
            </a:extLst>
          </p:cNvPr>
          <p:cNvSpPr>
            <a:spLocks noGrp="1"/>
          </p:cNvSpPr>
          <p:nvPr>
            <p:ph type="body" sz="quarter" idx="18" hasCustomPrompt="1"/>
          </p:nvPr>
        </p:nvSpPr>
        <p:spPr>
          <a:xfrm>
            <a:off x="357680" y="4693368"/>
            <a:ext cx="2057400" cy="900303"/>
          </a:xfrm>
        </p:spPr>
        <p:txBody>
          <a:bodyPr>
            <a:normAutofit/>
          </a:bodyPr>
          <a:lstStyle>
            <a:lvl1pPr marL="0" indent="0">
              <a:lnSpc>
                <a:spcPct val="100000"/>
              </a:lnSpc>
              <a:spcBef>
                <a:spcPts val="0"/>
              </a:spcBef>
              <a:buNone/>
              <a:defRPr sz="1400"/>
            </a:lvl1pPr>
          </a:lstStyle>
          <a:p>
            <a:pPr lvl="0"/>
            <a:r>
              <a:rPr lang="en-US"/>
              <a:t>Name Surname </a:t>
            </a:r>
          </a:p>
          <a:p>
            <a:pPr lvl="0"/>
            <a:r>
              <a:rPr lang="en-US"/>
              <a:t>Role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LinkedIn logo (with hyperlink)</a:t>
            </a:r>
          </a:p>
          <a:p>
            <a:pPr lvl="0"/>
            <a:endParaRPr lang="en-US"/>
          </a:p>
          <a:p>
            <a:pPr lvl="0"/>
            <a:endParaRPr lang="en-US"/>
          </a:p>
        </p:txBody>
      </p:sp>
      <p:sp>
        <p:nvSpPr>
          <p:cNvPr id="21" name="Text Placeholder 15">
            <a:extLst>
              <a:ext uri="{FF2B5EF4-FFF2-40B4-BE49-F238E27FC236}">
                <a16:creationId xmlns:a16="http://schemas.microsoft.com/office/drawing/2014/main" id="{1B2328BC-D54E-4588-936F-728640414674}"/>
              </a:ext>
            </a:extLst>
          </p:cNvPr>
          <p:cNvSpPr>
            <a:spLocks noGrp="1"/>
          </p:cNvSpPr>
          <p:nvPr>
            <p:ph type="body" sz="quarter" idx="21" hasCustomPrompt="1"/>
          </p:nvPr>
        </p:nvSpPr>
        <p:spPr>
          <a:xfrm>
            <a:off x="3768519" y="4693368"/>
            <a:ext cx="1606962" cy="900303"/>
          </a:xfrm>
        </p:spPr>
        <p:txBody>
          <a:bodyPr>
            <a:normAutofit/>
          </a:bodyPr>
          <a:lstStyle>
            <a:lvl1pPr marL="0" indent="0">
              <a:lnSpc>
                <a:spcPct val="100000"/>
              </a:lnSpc>
              <a:spcBef>
                <a:spcPts val="0"/>
              </a:spcBef>
              <a:buNone/>
              <a:defRPr sz="1400"/>
            </a:lvl1pPr>
          </a:lstStyle>
          <a:p>
            <a:pPr lvl="0"/>
            <a:r>
              <a:rPr lang="en-US"/>
              <a:t>Name Surname </a:t>
            </a:r>
          </a:p>
          <a:p>
            <a:pPr lvl="0"/>
            <a:r>
              <a:rPr lang="en-US"/>
              <a:t>Role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LinkedIn logo (with hyperlink)</a:t>
            </a:r>
          </a:p>
          <a:p>
            <a:pPr lvl="0"/>
            <a:endParaRPr lang="en-US"/>
          </a:p>
          <a:p>
            <a:pPr lvl="0"/>
            <a:endParaRPr lang="en-US"/>
          </a:p>
        </p:txBody>
      </p:sp>
      <p:sp>
        <p:nvSpPr>
          <p:cNvPr id="22" name="Text Placeholder 15">
            <a:extLst>
              <a:ext uri="{FF2B5EF4-FFF2-40B4-BE49-F238E27FC236}">
                <a16:creationId xmlns:a16="http://schemas.microsoft.com/office/drawing/2014/main" id="{82EDA4E5-1442-412C-9D4C-BC03BC44DB6E}"/>
              </a:ext>
            </a:extLst>
          </p:cNvPr>
          <p:cNvSpPr>
            <a:spLocks noGrp="1"/>
          </p:cNvSpPr>
          <p:nvPr>
            <p:ph type="body" sz="quarter" idx="22" hasCustomPrompt="1"/>
          </p:nvPr>
        </p:nvSpPr>
        <p:spPr>
          <a:xfrm>
            <a:off x="6954139" y="4693368"/>
            <a:ext cx="1606962" cy="900303"/>
          </a:xfrm>
        </p:spPr>
        <p:txBody>
          <a:bodyPr>
            <a:normAutofit/>
          </a:bodyPr>
          <a:lstStyle>
            <a:lvl1pPr marL="0" indent="0">
              <a:lnSpc>
                <a:spcPct val="100000"/>
              </a:lnSpc>
              <a:spcBef>
                <a:spcPts val="0"/>
              </a:spcBef>
              <a:buNone/>
              <a:defRPr sz="1400"/>
            </a:lvl1pPr>
          </a:lstStyle>
          <a:p>
            <a:pPr lvl="0"/>
            <a:r>
              <a:rPr lang="en-US"/>
              <a:t>Name Surname </a:t>
            </a:r>
          </a:p>
          <a:p>
            <a:pPr lvl="0"/>
            <a:r>
              <a:rPr lang="en-US"/>
              <a:t>Role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LinkedIn logo (with hyperlink)</a:t>
            </a:r>
          </a:p>
          <a:p>
            <a:pPr lvl="0"/>
            <a:endParaRPr lang="en-US"/>
          </a:p>
          <a:p>
            <a:pPr lvl="0"/>
            <a:endParaRPr lang="en-US"/>
          </a:p>
        </p:txBody>
      </p:sp>
      <p:sp>
        <p:nvSpPr>
          <p:cNvPr id="27" name="Text Placeholder 15">
            <a:extLst>
              <a:ext uri="{FF2B5EF4-FFF2-40B4-BE49-F238E27FC236}">
                <a16:creationId xmlns:a16="http://schemas.microsoft.com/office/drawing/2014/main" id="{0374B2A4-BC25-43A6-9291-A52B1247BFE1}"/>
              </a:ext>
            </a:extLst>
          </p:cNvPr>
          <p:cNvSpPr>
            <a:spLocks noGrp="1"/>
          </p:cNvSpPr>
          <p:nvPr>
            <p:ph type="body" sz="quarter" idx="23" hasCustomPrompt="1"/>
          </p:nvPr>
        </p:nvSpPr>
        <p:spPr>
          <a:xfrm>
            <a:off x="2225469" y="1778667"/>
            <a:ext cx="1606962" cy="1088141"/>
          </a:xfrm>
        </p:spPr>
        <p:txBody>
          <a:bodyPr>
            <a:normAutofit/>
          </a:bodyPr>
          <a:lstStyle>
            <a:lvl1pPr marL="0" indent="0">
              <a:lnSpc>
                <a:spcPct val="100000"/>
              </a:lnSpc>
              <a:spcBef>
                <a:spcPts val="0"/>
              </a:spcBef>
              <a:buNone/>
              <a:defRPr sz="1400"/>
            </a:lvl1pPr>
          </a:lstStyle>
          <a:p>
            <a:pPr lvl="0"/>
            <a:r>
              <a:rPr lang="en-US"/>
              <a:t>Name Surname </a:t>
            </a:r>
          </a:p>
          <a:p>
            <a:pPr lvl="0"/>
            <a:r>
              <a:rPr lang="en-US"/>
              <a:t>Role</a:t>
            </a:r>
          </a:p>
          <a:p>
            <a:pPr lvl="0"/>
            <a:r>
              <a:rPr lang="en-US"/>
              <a:t>LinkedIn logo (with hyperlink)</a:t>
            </a:r>
          </a:p>
          <a:p>
            <a:pPr lvl="0"/>
            <a:endParaRPr lang="en-US"/>
          </a:p>
        </p:txBody>
      </p:sp>
    </p:spTree>
    <p:extLst>
      <p:ext uri="{BB962C8B-B14F-4D97-AF65-F5344CB8AC3E}">
        <p14:creationId xmlns:p14="http://schemas.microsoft.com/office/powerpoint/2010/main" val="92269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7DF8-59E0-41D4-AB81-6FD894F5680B}"/>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DF9C4A60-D8F6-46DA-B5AB-0E4CAE5BC63A}"/>
              </a:ext>
            </a:extLst>
          </p:cNvPr>
          <p:cNvSpPr>
            <a:spLocks noGrp="1"/>
          </p:cNvSpPr>
          <p:nvPr>
            <p:ph type="dt" sz="half" idx="10"/>
          </p:nvPr>
        </p:nvSpPr>
        <p:spPr/>
        <p:txBody>
          <a:bodyPr/>
          <a:lstStyle/>
          <a:p>
            <a:fld id="{C17419A9-4912-4D42-8F3D-1BD3BA7DCDCB}" type="datetime4">
              <a:rPr lang="en-US" smtClean="0"/>
              <a:pPr/>
              <a:t>November 21, 2024</a:t>
            </a:fld>
            <a:endParaRPr lang="en-US"/>
          </a:p>
        </p:txBody>
      </p:sp>
      <p:sp>
        <p:nvSpPr>
          <p:cNvPr id="4" name="Slide Number Placeholder 3">
            <a:extLst>
              <a:ext uri="{FF2B5EF4-FFF2-40B4-BE49-F238E27FC236}">
                <a16:creationId xmlns:a16="http://schemas.microsoft.com/office/drawing/2014/main" id="{CF5C09D4-9D56-43CC-8467-9570FFD12D6A}"/>
              </a:ext>
            </a:extLst>
          </p:cNvPr>
          <p:cNvSpPr>
            <a:spLocks noGrp="1"/>
          </p:cNvSpPr>
          <p:nvPr>
            <p:ph type="sldNum" sz="quarter" idx="11"/>
          </p:nvPr>
        </p:nvSpPr>
        <p:spPr/>
        <p:txBody>
          <a:bodyPr/>
          <a:lstStyle/>
          <a:p>
            <a:fld id="{89BE3C81-78D6-4C4B-AF0E-1C8704E0A56F}" type="slidenum">
              <a:rPr lang="en-US" smtClean="0"/>
              <a:pPr/>
              <a:t>‹#›</a:t>
            </a:fld>
            <a:endParaRPr lang="en-US"/>
          </a:p>
        </p:txBody>
      </p:sp>
      <p:sp>
        <p:nvSpPr>
          <p:cNvPr id="5" name="Footer Placeholder 4">
            <a:extLst>
              <a:ext uri="{FF2B5EF4-FFF2-40B4-BE49-F238E27FC236}">
                <a16:creationId xmlns:a16="http://schemas.microsoft.com/office/drawing/2014/main" id="{50CCC677-FC1B-444F-9C81-2F6CE62A279F}"/>
              </a:ext>
            </a:extLst>
          </p:cNvPr>
          <p:cNvSpPr>
            <a:spLocks noGrp="1"/>
          </p:cNvSpPr>
          <p:nvPr>
            <p:ph type="ftr" sz="quarter" idx="12"/>
          </p:nvPr>
        </p:nvSpPr>
        <p:spPr/>
        <p:txBody>
          <a:bodyPr/>
          <a:lstStyle/>
          <a:p>
            <a:r>
              <a:rPr lang="en-US"/>
              <a:t>Footer</a:t>
            </a:r>
          </a:p>
        </p:txBody>
      </p:sp>
      <p:pic>
        <p:nvPicPr>
          <p:cNvPr id="1030" name="Picture 6">
            <a:extLst>
              <a:ext uri="{FF2B5EF4-FFF2-40B4-BE49-F238E27FC236}">
                <a16:creationId xmlns:a16="http://schemas.microsoft.com/office/drawing/2014/main" id="{D21A080C-51FA-4DC2-B311-B0C8A1DEBD6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F9C597F-5807-4C79-A97D-BDA19E4EBA6C}"/>
              </a:ext>
            </a:extLst>
          </p:cNvPr>
          <p:cNvSpPr/>
          <p:nvPr userDrawn="1"/>
        </p:nvSpPr>
        <p:spPr>
          <a:xfrm>
            <a:off x="2" y="1"/>
            <a:ext cx="9143998" cy="6857999"/>
          </a:xfrm>
          <a:prstGeom prst="rect">
            <a:avLst/>
          </a:prstGeom>
          <a:solidFill>
            <a:srgbClr val="00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0"/>
              </a:spcBef>
              <a:buNone/>
            </a:pPr>
            <a:endParaRPr lang="en-GB" sz="3600">
              <a:solidFill>
                <a:schemeClr val="bg1"/>
              </a:solidFill>
              <a:ea typeface="Roboto"/>
              <a:cs typeface="Roboto"/>
              <a:sym typeface="Roboto"/>
            </a:endParaRPr>
          </a:p>
        </p:txBody>
      </p:sp>
      <p:sp>
        <p:nvSpPr>
          <p:cNvPr id="13" name="TextBox 12">
            <a:extLst>
              <a:ext uri="{FF2B5EF4-FFF2-40B4-BE49-F238E27FC236}">
                <a16:creationId xmlns:a16="http://schemas.microsoft.com/office/drawing/2014/main" id="{92FC2C2C-C338-4065-AC74-E8C3A4857A25}"/>
              </a:ext>
            </a:extLst>
          </p:cNvPr>
          <p:cNvSpPr txBox="1"/>
          <p:nvPr userDrawn="1"/>
        </p:nvSpPr>
        <p:spPr>
          <a:xfrm>
            <a:off x="5870296" y="5565272"/>
            <a:ext cx="3121304" cy="369332"/>
          </a:xfrm>
          <a:prstGeom prst="rect">
            <a:avLst/>
          </a:prstGeom>
          <a:noFill/>
        </p:spPr>
        <p:txBody>
          <a:bodyPr wrap="none" rtlCol="0">
            <a:spAutoFit/>
          </a:bodyPr>
          <a:lstStyle/>
          <a:p>
            <a:r>
              <a:rPr lang="en-US" b="1">
                <a:solidFill>
                  <a:schemeClr val="accent1"/>
                </a:solidFill>
                <a:latin typeface="Arial" panose="020B0604020202020204" pitchFamily="34" charset="0"/>
                <a:cs typeface="Arial" panose="020B0604020202020204" pitchFamily="34" charset="0"/>
              </a:rPr>
              <a:t>www.bsfintechsociety.com</a:t>
            </a:r>
            <a:endParaRPr lang="en-CH" b="1">
              <a:solidFill>
                <a:schemeClr val="accent1"/>
              </a:solidFill>
              <a:latin typeface="Arial" panose="020B0604020202020204" pitchFamily="34" charset="0"/>
              <a:cs typeface="Arial" panose="020B0604020202020204" pitchFamily="34" charset="0"/>
            </a:endParaRPr>
          </a:p>
        </p:txBody>
      </p:sp>
      <p:sp>
        <p:nvSpPr>
          <p:cNvPr id="17" name="Google Shape;25;p9">
            <a:extLst>
              <a:ext uri="{FF2B5EF4-FFF2-40B4-BE49-F238E27FC236}">
                <a16:creationId xmlns:a16="http://schemas.microsoft.com/office/drawing/2014/main" id="{8AEF8136-3031-44FB-91D9-BC21959EEB44}"/>
              </a:ext>
            </a:extLst>
          </p:cNvPr>
          <p:cNvSpPr txBox="1"/>
          <p:nvPr userDrawn="1"/>
        </p:nvSpPr>
        <p:spPr>
          <a:xfrm>
            <a:off x="155448" y="6075186"/>
            <a:ext cx="8836152"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600" b="0" i="0" u="none" strike="noStrike" cap="none">
                <a:solidFill>
                  <a:schemeClr val="accent1"/>
                </a:solidFill>
                <a:latin typeface="Arial"/>
                <a:ea typeface="Arial"/>
                <a:cs typeface="Arial"/>
                <a:sym typeface="Arial"/>
              </a:rPr>
              <a:t>Following presentation may have included forward-looking statements. These statements are not historical facts, but instead represent only our belief regarding future events, many of which, by their nature, are inherently uncertain and outside of our control. It is possible that the Firm’s actual results and financial condition may differ, possibly materially, from the anticipated results and financial condition indicated in these forward-looking statements. These materials are based on information provided by the internet or otherwise reviewed by us. We have assumed that such estimates and forecasts have been reasonably prepared on bases reflecting the best currently available estimates and judgments. These materials are not intended to provide the sole basis for evaluating and should not be considered a recommendation with respect to any transaction or other matter. Prior to entering any transaction you should determine, without reliance on us, the economic risks and merits as well as the legal, tax and accounting characterizations and consequences of any such transaction. These materials do not constitute an offer or solicitation to sell or purchase any securities and are not a commitment by us to provide or arrange any financing for any transaction or to purchase any security in connection therewith. We assume no obligation to update or otherwise revise these materials. </a:t>
            </a:r>
            <a:endParaRPr sz="1100">
              <a:solidFill>
                <a:schemeClr val="accent1"/>
              </a:solidFill>
            </a:endParaRPr>
          </a:p>
        </p:txBody>
      </p:sp>
      <p:pic>
        <p:nvPicPr>
          <p:cNvPr id="14" name="Picture 13" descr="Transparent Background Social Media Icons Vector , Transparent Cartoon -  Jing.fm">
            <a:hlinkClick r:id="rId3"/>
            <a:extLst>
              <a:ext uri="{FF2B5EF4-FFF2-40B4-BE49-F238E27FC236}">
                <a16:creationId xmlns:a16="http://schemas.microsoft.com/office/drawing/2014/main" id="{DEB5736D-AC8C-452D-91F3-FA4C3376CEFB}"/>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024648" y="1110013"/>
            <a:ext cx="550545" cy="5571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ransparent Background Social Media Icons Vector , Transparent Cartoon -  Jing.fm">
            <a:hlinkClick r:id="rId5"/>
            <a:extLst>
              <a:ext uri="{FF2B5EF4-FFF2-40B4-BE49-F238E27FC236}">
                <a16:creationId xmlns:a16="http://schemas.microsoft.com/office/drawing/2014/main" id="{754D06E1-3F0F-47FC-9064-4B9F6FC488A9}"/>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20374" y="1742473"/>
            <a:ext cx="554819" cy="5571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Transparent Background Social Media Icons Vector , Transparent Cartoon -  Jing.fm">
            <a:hlinkClick r:id="rId7"/>
            <a:extLst>
              <a:ext uri="{FF2B5EF4-FFF2-40B4-BE49-F238E27FC236}">
                <a16:creationId xmlns:a16="http://schemas.microsoft.com/office/drawing/2014/main" id="{31550D9E-16A1-40E1-B303-96D707EAA39E}"/>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20374" y="2381632"/>
            <a:ext cx="554819" cy="55718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56D9985-0664-4E03-A190-27D01361C07D}"/>
              </a:ext>
            </a:extLst>
          </p:cNvPr>
          <p:cNvSpPr/>
          <p:nvPr userDrawn="1"/>
        </p:nvSpPr>
        <p:spPr>
          <a:xfrm>
            <a:off x="1153003" y="2523992"/>
            <a:ext cx="289560" cy="2895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19" name="Picture 18" descr="Website Logo PNG, Web Site Logos Free Download - Free Transparent PNG Logos">
            <a:hlinkClick r:id="rId8"/>
            <a:extLst>
              <a:ext uri="{FF2B5EF4-FFF2-40B4-BE49-F238E27FC236}">
                <a16:creationId xmlns:a16="http://schemas.microsoft.com/office/drawing/2014/main" id="{C2F5B890-B370-4FA5-8933-0CD1EC031E26}"/>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1153003" y="2515442"/>
            <a:ext cx="289560" cy="2895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Transparent Background Social Media Icons Vector , Transparent Cartoon -  Jing.fm">
            <a:hlinkClick r:id="rId10"/>
            <a:extLst>
              <a:ext uri="{FF2B5EF4-FFF2-40B4-BE49-F238E27FC236}">
                <a16:creationId xmlns:a16="http://schemas.microsoft.com/office/drawing/2014/main" id="{9A48C3F2-8C8D-4048-81C2-82C977E780E9}"/>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20374" y="3012134"/>
            <a:ext cx="554819" cy="55718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CA03CCF5-A3AA-4CEF-9144-4D9CAF03D220}"/>
              </a:ext>
            </a:extLst>
          </p:cNvPr>
          <p:cNvSpPr/>
          <p:nvPr userDrawn="1"/>
        </p:nvSpPr>
        <p:spPr>
          <a:xfrm>
            <a:off x="1153003" y="3144082"/>
            <a:ext cx="268092" cy="26809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22" name="Picture 21" descr="Download Mail Icon Vector Png - Email Png PNG Image with No Background -  PNGkey.com">
            <a:hlinkClick r:id="rId10"/>
            <a:extLst>
              <a:ext uri="{FF2B5EF4-FFF2-40B4-BE49-F238E27FC236}">
                <a16:creationId xmlns:a16="http://schemas.microsoft.com/office/drawing/2014/main" id="{BAAA7C6E-5319-4F24-9C85-5B8F902DFFE9}"/>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153734" y="3156678"/>
            <a:ext cx="288829" cy="26809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2D6BF818-1D85-4FBA-9AA2-F626DAA80DF6}"/>
              </a:ext>
            </a:extLst>
          </p:cNvPr>
          <p:cNvSpPr/>
          <p:nvPr userDrawn="1"/>
        </p:nvSpPr>
        <p:spPr>
          <a:xfrm>
            <a:off x="1645753" y="1218232"/>
            <a:ext cx="4839101" cy="340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1200" b="1">
                <a:solidFill>
                  <a:schemeClr val="bg2"/>
                </a:solidFill>
                <a:latin typeface="Arial" panose="020B0604020202020204" pitchFamily="34" charset="0"/>
                <a:cs typeface="Arial" panose="020B0604020202020204" pitchFamily="34" charset="0"/>
              </a:rPr>
              <a:t>Instagram.com/bocconistudentsfintechsociety</a:t>
            </a:r>
          </a:p>
        </p:txBody>
      </p:sp>
      <p:sp>
        <p:nvSpPr>
          <p:cNvPr id="24" name="Rectangle 23">
            <a:extLst>
              <a:ext uri="{FF2B5EF4-FFF2-40B4-BE49-F238E27FC236}">
                <a16:creationId xmlns:a16="http://schemas.microsoft.com/office/drawing/2014/main" id="{2ABDC6B6-2430-44CA-825E-8B74A2C8AA3C}"/>
              </a:ext>
            </a:extLst>
          </p:cNvPr>
          <p:cNvSpPr/>
          <p:nvPr userDrawn="1"/>
        </p:nvSpPr>
        <p:spPr>
          <a:xfrm>
            <a:off x="1645753" y="1852272"/>
            <a:ext cx="4494196" cy="340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1200" b="1">
                <a:solidFill>
                  <a:schemeClr val="bg2"/>
                </a:solidFill>
                <a:latin typeface="Arial" panose="020B0604020202020204" pitchFamily="34" charset="0"/>
                <a:cs typeface="Arial" panose="020B0604020202020204" pitchFamily="34" charset="0"/>
              </a:rPr>
              <a:t>LinkedIn.com/company/bsfintechsociety</a:t>
            </a:r>
          </a:p>
        </p:txBody>
      </p:sp>
      <p:sp>
        <p:nvSpPr>
          <p:cNvPr id="25" name="Rectangle 24">
            <a:extLst>
              <a:ext uri="{FF2B5EF4-FFF2-40B4-BE49-F238E27FC236}">
                <a16:creationId xmlns:a16="http://schemas.microsoft.com/office/drawing/2014/main" id="{C24FA779-E778-4EDC-B48C-912EAFD87343}"/>
              </a:ext>
            </a:extLst>
          </p:cNvPr>
          <p:cNvSpPr/>
          <p:nvPr userDrawn="1"/>
        </p:nvSpPr>
        <p:spPr>
          <a:xfrm>
            <a:off x="1645753" y="2486312"/>
            <a:ext cx="1949664" cy="340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1200" b="1">
                <a:solidFill>
                  <a:schemeClr val="bg2"/>
                </a:solidFill>
                <a:latin typeface="Arial" panose="020B0604020202020204" pitchFamily="34" charset="0"/>
                <a:cs typeface="Arial" panose="020B0604020202020204" pitchFamily="34" charset="0"/>
              </a:rPr>
              <a:t>Bsfintechsociety.com</a:t>
            </a:r>
          </a:p>
        </p:txBody>
      </p:sp>
      <p:sp>
        <p:nvSpPr>
          <p:cNvPr id="26" name="Rectangle 25">
            <a:extLst>
              <a:ext uri="{FF2B5EF4-FFF2-40B4-BE49-F238E27FC236}">
                <a16:creationId xmlns:a16="http://schemas.microsoft.com/office/drawing/2014/main" id="{98C4EE85-C7DF-4058-AE6B-B56D834C51E9}"/>
              </a:ext>
            </a:extLst>
          </p:cNvPr>
          <p:cNvSpPr/>
          <p:nvPr userDrawn="1"/>
        </p:nvSpPr>
        <p:spPr>
          <a:xfrm>
            <a:off x="1645753" y="3120353"/>
            <a:ext cx="3435417" cy="340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GB" sz="1200" b="1">
                <a:solidFill>
                  <a:schemeClr val="bg2"/>
                </a:solidFill>
                <a:latin typeface="Arial" panose="020B0604020202020204" pitchFamily="34" charset="0"/>
                <a:cs typeface="Arial" panose="020B0604020202020204" pitchFamily="34" charset="0"/>
              </a:rPr>
              <a:t>As.bsfintechsociety@unibocconi.it</a:t>
            </a:r>
          </a:p>
        </p:txBody>
      </p:sp>
      <p:pic>
        <p:nvPicPr>
          <p:cNvPr id="29" name="Immagine 28">
            <a:extLst>
              <a:ext uri="{FF2B5EF4-FFF2-40B4-BE49-F238E27FC236}">
                <a16:creationId xmlns:a16="http://schemas.microsoft.com/office/drawing/2014/main" id="{C5E9D368-4597-BD46-8E02-7A6623DA647D}"/>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7891065" y="301881"/>
            <a:ext cx="838001" cy="622515"/>
          </a:xfrm>
          <a:prstGeom prst="rect">
            <a:avLst/>
          </a:prstGeom>
        </p:spPr>
      </p:pic>
    </p:spTree>
    <p:extLst>
      <p:ext uri="{BB962C8B-B14F-4D97-AF65-F5344CB8AC3E}">
        <p14:creationId xmlns:p14="http://schemas.microsoft.com/office/powerpoint/2010/main" val="213121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oleObject" Target="../embeddings/oleObject1.bin"/><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ags" Target="../tags/tag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image" Target="../media/image1.tif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679" y="365126"/>
            <a:ext cx="8157671" cy="744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57679" y="1412833"/>
            <a:ext cx="8428639" cy="3948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7680" y="6356351"/>
            <a:ext cx="2057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17419A9-4912-4D42-8F3D-1BD3BA7DCDCB}" type="datetime4">
              <a:rPr lang="en-US" smtClean="0"/>
              <a:pPr/>
              <a:t>November 21, 2024</a:t>
            </a:fld>
            <a:endParaRPr lang="en-US"/>
          </a:p>
        </p:txBody>
      </p:sp>
      <p:sp>
        <p:nvSpPr>
          <p:cNvPr id="6" name="Slide Number Placeholder 5"/>
          <p:cNvSpPr>
            <a:spLocks noGrp="1"/>
          </p:cNvSpPr>
          <p:nvPr>
            <p:ph type="sldNum" sz="quarter" idx="4"/>
          </p:nvPr>
        </p:nvSpPr>
        <p:spPr>
          <a:xfrm>
            <a:off x="6728920" y="6356351"/>
            <a:ext cx="20574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89BE3C81-78D6-4C4B-AF0E-1C8704E0A56F}" type="slidenum">
              <a:rPr lang="en-US" smtClean="0"/>
              <a:pPr/>
              <a:t>‹#›</a:t>
            </a:fld>
            <a:endParaRPr lang="en-US"/>
          </a:p>
        </p:txBody>
      </p:sp>
      <p:cxnSp>
        <p:nvCxnSpPr>
          <p:cNvPr id="10" name="Gerade Verbindung 16">
            <a:extLst>
              <a:ext uri="{FF2B5EF4-FFF2-40B4-BE49-F238E27FC236}">
                <a16:creationId xmlns:a16="http://schemas.microsoft.com/office/drawing/2014/main" id="{A87C7045-6273-4E43-BB24-431F0FC5CF23}"/>
              </a:ext>
            </a:extLst>
          </p:cNvPr>
          <p:cNvCxnSpPr>
            <a:cxnSpLocks/>
          </p:cNvCxnSpPr>
          <p:nvPr userDrawn="1"/>
        </p:nvCxnSpPr>
        <p:spPr>
          <a:xfrm>
            <a:off x="357680" y="5724696"/>
            <a:ext cx="842864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D4233E4-6572-4386-AC51-3080F4139C99}"/>
              </a:ext>
            </a:extLst>
          </p:cNvPr>
          <p:cNvSpPr txBox="1"/>
          <p:nvPr userDrawn="1"/>
        </p:nvSpPr>
        <p:spPr>
          <a:xfrm rot="16200000">
            <a:off x="7803196" y="4495353"/>
            <a:ext cx="2212465" cy="246221"/>
          </a:xfrm>
          <a:prstGeom prst="rect">
            <a:avLst/>
          </a:prstGeom>
          <a:noFill/>
        </p:spPr>
        <p:txBody>
          <a:bodyPr wrap="none" rtlCol="0">
            <a:spAutoFit/>
          </a:bodyPr>
          <a:lstStyle/>
          <a:p>
            <a:r>
              <a:rPr lang="en-CH" sz="1000" b="0" i="1">
                <a:solidFill>
                  <a:srgbClr val="202122"/>
                </a:solidFill>
                <a:effectLst/>
                <a:latin typeface="Arial" panose="020B0604020202020204" pitchFamily="34" charset="0"/>
              </a:rPr>
              <a:t>©</a:t>
            </a:r>
            <a:r>
              <a:rPr lang="en-US" sz="1000" b="0" i="1">
                <a:solidFill>
                  <a:srgbClr val="202122"/>
                </a:solidFill>
                <a:effectLst/>
                <a:latin typeface="Arial" panose="020B0604020202020204" pitchFamily="34" charset="0"/>
              </a:rPr>
              <a:t> </a:t>
            </a:r>
            <a:r>
              <a:rPr lang="en-US" sz="1000">
                <a:latin typeface="Arial" panose="020B0604020202020204" pitchFamily="34" charset="0"/>
                <a:cs typeface="Arial" panose="020B0604020202020204" pitchFamily="34" charset="0"/>
              </a:rPr>
              <a:t>Bocconi Students Fintech Society</a:t>
            </a:r>
            <a:endParaRPr lang="en-CH" sz="1000">
              <a:latin typeface="Arial" panose="020B0604020202020204" pitchFamily="34" charset="0"/>
              <a:cs typeface="Arial" panose="020B0604020202020204" pitchFamily="34" charset="0"/>
            </a:endParaRPr>
          </a:p>
        </p:txBody>
      </p:sp>
      <p:sp>
        <p:nvSpPr>
          <p:cNvPr id="12" name="Footer Placeholder 4">
            <a:extLst>
              <a:ext uri="{FF2B5EF4-FFF2-40B4-BE49-F238E27FC236}">
                <a16:creationId xmlns:a16="http://schemas.microsoft.com/office/drawing/2014/main" id="{4AD5E461-F6FB-4F86-A0CD-C8F5850C4015}"/>
              </a:ext>
            </a:extLst>
          </p:cNvPr>
          <p:cNvSpPr>
            <a:spLocks noGrp="1"/>
          </p:cNvSpPr>
          <p:nvPr>
            <p:ph type="ftr" sz="quarter" idx="3"/>
          </p:nvPr>
        </p:nvSpPr>
        <p:spPr>
          <a:xfrm>
            <a:off x="3028950" y="6356351"/>
            <a:ext cx="3086100" cy="365125"/>
          </a:xfrm>
          <a:prstGeom prst="rect">
            <a:avLst/>
          </a:prstGeom>
        </p:spPr>
        <p:txBody>
          <a:bodyPr anchor="ctr"/>
          <a:lstStyle>
            <a:lvl1pPr algn="ctr">
              <a:defRPr lang="en-US" sz="1200" kern="1200" dirty="0">
                <a:solidFill>
                  <a:schemeClr val="tx1"/>
                </a:solidFill>
                <a:latin typeface="+mn-lt"/>
                <a:ea typeface="+mn-ea"/>
                <a:cs typeface="+mn-cs"/>
              </a:defRPr>
            </a:lvl1pPr>
          </a:lstStyle>
          <a:p>
            <a:r>
              <a:rPr lang="en-US"/>
              <a:t>Footer</a:t>
            </a:r>
          </a:p>
        </p:txBody>
      </p:sp>
      <p:cxnSp>
        <p:nvCxnSpPr>
          <p:cNvPr id="13" name="Gerade Verbindung 16">
            <a:extLst>
              <a:ext uri="{FF2B5EF4-FFF2-40B4-BE49-F238E27FC236}">
                <a16:creationId xmlns:a16="http://schemas.microsoft.com/office/drawing/2014/main" id="{47135E85-8F96-4A42-90FD-F575698A59C7}"/>
              </a:ext>
            </a:extLst>
          </p:cNvPr>
          <p:cNvCxnSpPr>
            <a:cxnSpLocks/>
          </p:cNvCxnSpPr>
          <p:nvPr userDrawn="1"/>
        </p:nvCxnSpPr>
        <p:spPr>
          <a:xfrm>
            <a:off x="357680" y="1196812"/>
            <a:ext cx="842864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D51209DA-2C49-CC48-8453-2572EDC04CC6}"/>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213551" y="470351"/>
            <a:ext cx="534436" cy="534436"/>
          </a:xfrm>
          <a:prstGeom prst="rect">
            <a:avLst/>
          </a:prstGeom>
        </p:spPr>
      </p:pic>
    </p:spTree>
    <p:extLst>
      <p:ext uri="{BB962C8B-B14F-4D97-AF65-F5344CB8AC3E}">
        <p14:creationId xmlns:p14="http://schemas.microsoft.com/office/powerpoint/2010/main" val="55404415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80" r:id="rId5"/>
    <p:sldLayoutId id="2147483681" r:id="rId6"/>
    <p:sldLayoutId id="2147483682" r:id="rId7"/>
    <p:sldLayoutId id="2147483683" r:id="rId8"/>
    <p:sldLayoutId id="2147483696" r:id="rId9"/>
    <p:sldLayoutId id="2147483684" r:id="rId10"/>
    <p:sldLayoutId id="2147483685" r:id="rId11"/>
    <p:sldLayoutId id="2147483699" r:id="rId12"/>
  </p:sldLayoutIdLst>
  <p:hf hdr="0" ftr="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E098FEC-D714-421F-9938-4511B5B94D5F}"/>
              </a:ext>
            </a:extLst>
          </p:cNvPr>
          <p:cNvGraphicFramePr>
            <a:graphicFrameLocks noChangeAspect="1"/>
          </p:cNvGraphicFramePr>
          <p:nvPr>
            <p:custDataLst>
              <p:tags r:id="rId12"/>
            </p:custDataLst>
            <p:extLst>
              <p:ext uri="{D42A27DB-BD31-4B8C-83A1-F6EECF244321}">
                <p14:modId xmlns:p14="http://schemas.microsoft.com/office/powerpoint/2010/main" val="3912897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6" imgH="416" progId="TCLayout.ActiveDocument.1">
                  <p:embed/>
                </p:oleObj>
              </mc:Choice>
              <mc:Fallback>
                <p:oleObj name="think-cell Slide" r:id="rId13" imgW="406" imgH="416" progId="TCLayout.ActiveDocument.1">
                  <p:embed/>
                  <p:pic>
                    <p:nvPicPr>
                      <p:cNvPr id="9" name="Object 8" hidden="1">
                        <a:extLst>
                          <a:ext uri="{FF2B5EF4-FFF2-40B4-BE49-F238E27FC236}">
                            <a16:creationId xmlns:a16="http://schemas.microsoft.com/office/drawing/2014/main" id="{EE098FEC-D714-421F-9938-4511B5B94D5F}"/>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357679" y="365126"/>
            <a:ext cx="8157671" cy="744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57679" y="1412833"/>
            <a:ext cx="8428639" cy="3948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7680" y="6356351"/>
            <a:ext cx="2057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849D2862-71BE-A843-B698-0A8DB3BD41A9}" type="datetime4">
              <a:rPr lang="it-IT" smtClean="0"/>
              <a:t>21 novembre 2024</a:t>
            </a:fld>
            <a:endParaRPr lang="en-US"/>
          </a:p>
        </p:txBody>
      </p:sp>
      <p:sp>
        <p:nvSpPr>
          <p:cNvPr id="6" name="Slide Number Placeholder 5"/>
          <p:cNvSpPr>
            <a:spLocks noGrp="1"/>
          </p:cNvSpPr>
          <p:nvPr>
            <p:ph type="sldNum" sz="quarter" idx="4"/>
          </p:nvPr>
        </p:nvSpPr>
        <p:spPr>
          <a:xfrm>
            <a:off x="6728920" y="6356351"/>
            <a:ext cx="20574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89BE3C81-78D6-4C4B-AF0E-1C8704E0A56F}" type="slidenum">
              <a:rPr lang="en-US" smtClean="0"/>
              <a:pPr/>
              <a:t>‹#›</a:t>
            </a:fld>
            <a:endParaRPr lang="en-US"/>
          </a:p>
        </p:txBody>
      </p:sp>
      <p:cxnSp>
        <p:nvCxnSpPr>
          <p:cNvPr id="10" name="Gerade Verbindung 16">
            <a:extLst>
              <a:ext uri="{FF2B5EF4-FFF2-40B4-BE49-F238E27FC236}">
                <a16:creationId xmlns:a16="http://schemas.microsoft.com/office/drawing/2014/main" id="{A87C7045-6273-4E43-BB24-431F0FC5CF23}"/>
              </a:ext>
            </a:extLst>
          </p:cNvPr>
          <p:cNvCxnSpPr>
            <a:cxnSpLocks/>
          </p:cNvCxnSpPr>
          <p:nvPr/>
        </p:nvCxnSpPr>
        <p:spPr>
          <a:xfrm>
            <a:off x="357680" y="5724696"/>
            <a:ext cx="842864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D4233E4-6572-4386-AC51-3080F4139C99}"/>
              </a:ext>
            </a:extLst>
          </p:cNvPr>
          <p:cNvSpPr txBox="1"/>
          <p:nvPr/>
        </p:nvSpPr>
        <p:spPr>
          <a:xfrm rot="16200000">
            <a:off x="7803196" y="4495353"/>
            <a:ext cx="2212465" cy="246221"/>
          </a:xfrm>
          <a:prstGeom prst="rect">
            <a:avLst/>
          </a:prstGeom>
          <a:noFill/>
        </p:spPr>
        <p:txBody>
          <a:bodyPr wrap="none" rtlCol="0">
            <a:spAutoFit/>
          </a:bodyPr>
          <a:lstStyle/>
          <a:p>
            <a:r>
              <a:rPr lang="en-CH" sz="1000" b="0" i="1">
                <a:solidFill>
                  <a:srgbClr val="202122"/>
                </a:solidFill>
                <a:effectLst/>
                <a:latin typeface="Arial" panose="020B0604020202020204" pitchFamily="34" charset="0"/>
              </a:rPr>
              <a:t>©</a:t>
            </a:r>
            <a:r>
              <a:rPr lang="en-US" sz="1000" b="0" i="1">
                <a:solidFill>
                  <a:srgbClr val="202122"/>
                </a:solidFill>
                <a:effectLst/>
                <a:latin typeface="Arial" panose="020B0604020202020204" pitchFamily="34" charset="0"/>
              </a:rPr>
              <a:t> </a:t>
            </a:r>
            <a:r>
              <a:rPr lang="en-US" sz="1000">
                <a:latin typeface="Arial" panose="020B0604020202020204" pitchFamily="34" charset="0"/>
                <a:cs typeface="Arial" panose="020B0604020202020204" pitchFamily="34" charset="0"/>
              </a:rPr>
              <a:t>Bocconi Students Fintech Society</a:t>
            </a:r>
            <a:endParaRPr lang="en-CH" sz="1000">
              <a:latin typeface="Arial" panose="020B0604020202020204" pitchFamily="34" charset="0"/>
              <a:cs typeface="Arial" panose="020B0604020202020204" pitchFamily="34" charset="0"/>
            </a:endParaRPr>
          </a:p>
        </p:txBody>
      </p:sp>
      <p:sp>
        <p:nvSpPr>
          <p:cNvPr id="12" name="Footer Placeholder 4">
            <a:extLst>
              <a:ext uri="{FF2B5EF4-FFF2-40B4-BE49-F238E27FC236}">
                <a16:creationId xmlns:a16="http://schemas.microsoft.com/office/drawing/2014/main" id="{4AD5E461-F6FB-4F86-A0CD-C8F5850C4015}"/>
              </a:ext>
            </a:extLst>
          </p:cNvPr>
          <p:cNvSpPr>
            <a:spLocks noGrp="1"/>
          </p:cNvSpPr>
          <p:nvPr>
            <p:ph type="ftr" sz="quarter" idx="3"/>
          </p:nvPr>
        </p:nvSpPr>
        <p:spPr>
          <a:xfrm>
            <a:off x="3028950" y="6356351"/>
            <a:ext cx="3086100" cy="365125"/>
          </a:xfrm>
          <a:prstGeom prst="rect">
            <a:avLst/>
          </a:prstGeom>
        </p:spPr>
        <p:txBody>
          <a:bodyPr anchor="ctr"/>
          <a:lstStyle>
            <a:lvl1pPr algn="ctr">
              <a:defRPr lang="en-US" sz="1200" kern="1200" dirty="0">
                <a:solidFill>
                  <a:schemeClr val="tx1"/>
                </a:solidFill>
                <a:latin typeface="+mn-lt"/>
                <a:ea typeface="+mn-ea"/>
                <a:cs typeface="+mn-cs"/>
              </a:defRPr>
            </a:lvl1pPr>
          </a:lstStyle>
          <a:p>
            <a:endParaRPr lang="en-US"/>
          </a:p>
        </p:txBody>
      </p:sp>
      <p:cxnSp>
        <p:nvCxnSpPr>
          <p:cNvPr id="13" name="Gerade Verbindung 16">
            <a:extLst>
              <a:ext uri="{FF2B5EF4-FFF2-40B4-BE49-F238E27FC236}">
                <a16:creationId xmlns:a16="http://schemas.microsoft.com/office/drawing/2014/main" id="{47135E85-8F96-4A42-90FD-F575698A59C7}"/>
              </a:ext>
            </a:extLst>
          </p:cNvPr>
          <p:cNvCxnSpPr>
            <a:cxnSpLocks/>
          </p:cNvCxnSpPr>
          <p:nvPr/>
        </p:nvCxnSpPr>
        <p:spPr>
          <a:xfrm>
            <a:off x="357680" y="1196812"/>
            <a:ext cx="842864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D51209DA-2C49-CC48-8453-2572EDC04CC6}"/>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213551" y="470351"/>
            <a:ext cx="534436" cy="534436"/>
          </a:xfrm>
          <a:prstGeom prst="rect">
            <a:avLst/>
          </a:prstGeom>
        </p:spPr>
      </p:pic>
    </p:spTree>
    <p:extLst>
      <p:ext uri="{BB962C8B-B14F-4D97-AF65-F5344CB8AC3E}">
        <p14:creationId xmlns:p14="http://schemas.microsoft.com/office/powerpoint/2010/main" val="554044158"/>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8" r:id="rId10"/>
  </p:sldLayoutIdLst>
  <p:hf hdr="0" ftr="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sv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svg"/><Relationship Id="rId10" Type="http://schemas.openxmlformats.org/officeDocument/2006/relationships/image" Target="../media/image87.jpg"/><Relationship Id="rId4" Type="http://schemas.openxmlformats.org/officeDocument/2006/relationships/image" Target="../media/image81.png"/><Relationship Id="rId9" Type="http://schemas.openxmlformats.org/officeDocument/2006/relationships/image" Target="../media/image86.png"/></Relationships>
</file>

<file path=ppt/slides/_rels/slide12.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14.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5.png"/><Relationship Id="rId7"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62.png"/><Relationship Id="rId4" Type="http://schemas.openxmlformats.org/officeDocument/2006/relationships/image" Target="../media/image96.jpeg"/></Relationships>
</file>

<file path=ppt/slides/_rels/slide1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04.jpeg"/><Relationship Id="rId5" Type="http://schemas.openxmlformats.org/officeDocument/2006/relationships/image" Target="../media/image103.png"/><Relationship Id="rId4" Type="http://schemas.openxmlformats.org/officeDocument/2006/relationships/image" Target="../media/image10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hyperlink" Target="mailto:sergiu.denis@studbocconi.it" TargetMode="External"/><Relationship Id="rId13" Type="http://schemas.openxmlformats.org/officeDocument/2006/relationships/hyperlink" Target="https://www.linkedin.com/in/alessandro-mauro-/" TargetMode="External"/><Relationship Id="rId18" Type="http://schemas.openxmlformats.org/officeDocument/2006/relationships/hyperlink" Target="mailto:ghali.taoussi@studbocconi.it" TargetMode="External"/><Relationship Id="rId3" Type="http://schemas.openxmlformats.org/officeDocument/2006/relationships/image" Target="../media/image16.png"/><Relationship Id="rId7" Type="http://schemas.openxmlformats.org/officeDocument/2006/relationships/hyperlink" Target="https://www.linkedin.com/in/sergiu-lazar-denis-8b48a31b0/" TargetMode="External"/><Relationship Id="rId12" Type="http://schemas.openxmlformats.org/officeDocument/2006/relationships/image" Target="../media/image20.png"/><Relationship Id="rId17" Type="http://schemas.openxmlformats.org/officeDocument/2006/relationships/hyperlink" Target="https://www.linkedin.com/in/ghali-taoussi-27a401171/" TargetMode="External"/><Relationship Id="rId2" Type="http://schemas.openxmlformats.org/officeDocument/2006/relationships/hyperlink" Target="https://www.linkedin.com/in/ginevra-manfriani-82a152212/" TargetMode="Externa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hyperlink" Target="mailto:arianna.sossi@studbocconi.it" TargetMode="External"/><Relationship Id="rId5" Type="http://schemas.openxmlformats.org/officeDocument/2006/relationships/image" Target="../media/image17.png"/><Relationship Id="rId15" Type="http://schemas.openxmlformats.org/officeDocument/2006/relationships/image" Target="../media/image21.png"/><Relationship Id="rId10" Type="http://schemas.openxmlformats.org/officeDocument/2006/relationships/hyperlink" Target="https://www.linkedin.com/in/arianna-sossi-26a992191/" TargetMode="External"/><Relationship Id="rId19" Type="http://schemas.openxmlformats.org/officeDocument/2006/relationships/image" Target="../media/image23.png"/><Relationship Id="rId4" Type="http://schemas.openxmlformats.org/officeDocument/2006/relationships/hyperlink" Target="mailto:ginevra.manfriani@studbocconi.it" TargetMode="External"/><Relationship Id="rId9" Type="http://schemas.openxmlformats.org/officeDocument/2006/relationships/image" Target="../media/image19.png"/><Relationship Id="rId14" Type="http://schemas.openxmlformats.org/officeDocument/2006/relationships/hyperlink" Target="mailto:alessandro.mauro@studbocconi.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jpe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55.png"/><Relationship Id="rId21" Type="http://schemas.openxmlformats.org/officeDocument/2006/relationships/image" Target="../media/image73.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5" Type="http://schemas.openxmlformats.org/officeDocument/2006/relationships/image" Target="../media/image77.png"/><Relationship Id="rId2" Type="http://schemas.openxmlformats.org/officeDocument/2006/relationships/image" Target="../media/image54.png"/><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slideLayout" Target="../slideLayouts/slideLayout11.xml"/><Relationship Id="rId6" Type="http://schemas.openxmlformats.org/officeDocument/2006/relationships/image" Target="../media/image58.png"/><Relationship Id="rId11" Type="http://schemas.openxmlformats.org/officeDocument/2006/relationships/image" Target="../media/image63.png"/><Relationship Id="rId24" Type="http://schemas.openxmlformats.org/officeDocument/2006/relationships/image" Target="../media/image76.png"/><Relationship Id="rId5" Type="http://schemas.openxmlformats.org/officeDocument/2006/relationships/image" Target="../media/image57.png"/><Relationship Id="rId15" Type="http://schemas.openxmlformats.org/officeDocument/2006/relationships/image" Target="../media/image67.png"/><Relationship Id="rId23" Type="http://schemas.openxmlformats.org/officeDocument/2006/relationships/image" Target="../media/image75.png"/><Relationship Id="rId10" Type="http://schemas.openxmlformats.org/officeDocument/2006/relationships/image" Target="../media/image62.png"/><Relationship Id="rId19" Type="http://schemas.openxmlformats.org/officeDocument/2006/relationships/image" Target="../media/image71.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 Id="rId22"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2A21F-98A3-416D-A864-0DBA10440960}"/>
              </a:ext>
            </a:extLst>
          </p:cNvPr>
          <p:cNvSpPr>
            <a:spLocks noGrp="1"/>
          </p:cNvSpPr>
          <p:nvPr>
            <p:ph type="body" sz="quarter" idx="13"/>
          </p:nvPr>
        </p:nvSpPr>
        <p:spPr>
          <a:xfrm>
            <a:off x="357188" y="2591753"/>
            <a:ext cx="5586412" cy="648468"/>
          </a:xfrm>
        </p:spPr>
        <p:txBody>
          <a:bodyPr>
            <a:normAutofit fontScale="92500" lnSpcReduction="10000"/>
          </a:bodyPr>
          <a:lstStyle/>
          <a:p>
            <a:r>
              <a:rPr lang="en-US" sz="1900" dirty="0"/>
              <a:t>Onboarding</a:t>
            </a:r>
          </a:p>
          <a:p>
            <a:r>
              <a:rPr lang="en-US" sz="1700" b="0"/>
              <a:t>November 2024</a:t>
            </a:r>
            <a:endParaRPr lang="en-US" sz="1700" b="0" dirty="0"/>
          </a:p>
        </p:txBody>
      </p:sp>
    </p:spTree>
    <p:extLst>
      <p:ext uri="{BB962C8B-B14F-4D97-AF65-F5344CB8AC3E}">
        <p14:creationId xmlns:p14="http://schemas.microsoft.com/office/powerpoint/2010/main" val="1267536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E4C3D0-AD4F-8884-75AC-79E97FBBBDDA}"/>
              </a:ext>
            </a:extLst>
          </p:cNvPr>
          <p:cNvSpPr/>
          <p:nvPr/>
        </p:nvSpPr>
        <p:spPr>
          <a:xfrm>
            <a:off x="0" y="1"/>
            <a:ext cx="91440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dirty="0"/>
              <a:t>C</a:t>
            </a:r>
          </a:p>
        </p:txBody>
      </p:sp>
      <p:pic>
        <p:nvPicPr>
          <p:cNvPr id="2050" name="Picture 2" descr="Bocconi Campus VR">
            <a:extLst>
              <a:ext uri="{FF2B5EF4-FFF2-40B4-BE49-F238E27FC236}">
                <a16:creationId xmlns:a16="http://schemas.microsoft.com/office/drawing/2014/main" id="{C231DC4F-F798-7931-2292-4D68E07E4612}"/>
              </a:ext>
            </a:extLst>
          </p:cNvPr>
          <p:cNvPicPr>
            <a:picLocks noChangeAspect="1" noChangeArrowheads="1"/>
          </p:cNvPicPr>
          <p:nvPr/>
        </p:nvPicPr>
        <p:blipFill rotWithShape="1">
          <a:blip r:embed="rId2">
            <a:alphaModFix amt="66000"/>
            <a:extLst>
              <a:ext uri="{28A0092B-C50C-407E-A947-70E740481C1C}">
                <a14:useLocalDpi xmlns:a14="http://schemas.microsoft.com/office/drawing/2010/main" val="0"/>
              </a:ext>
            </a:extLst>
          </a:blip>
          <a:srcRect l="10317" r="11678" b="12130"/>
          <a:stretch/>
        </p:blipFill>
        <p:spPr bwMode="auto">
          <a:xfrm>
            <a:off x="0" y="0"/>
            <a:ext cx="9144000" cy="6857999"/>
          </a:xfrm>
          <a:prstGeom prst="rect">
            <a:avLst/>
          </a:prstGeom>
          <a:noFill/>
        </p:spPr>
      </p:pic>
      <p:sp>
        <p:nvSpPr>
          <p:cNvPr id="9" name="TextBox 8">
            <a:extLst>
              <a:ext uri="{FF2B5EF4-FFF2-40B4-BE49-F238E27FC236}">
                <a16:creationId xmlns:a16="http://schemas.microsoft.com/office/drawing/2014/main" id="{80BD7497-12A0-2286-8155-307682FF0974}"/>
              </a:ext>
            </a:extLst>
          </p:cNvPr>
          <p:cNvSpPr txBox="1"/>
          <p:nvPr/>
        </p:nvSpPr>
        <p:spPr>
          <a:xfrm>
            <a:off x="2454965" y="2705724"/>
            <a:ext cx="4234070" cy="1446550"/>
          </a:xfrm>
          <a:prstGeom prst="rect">
            <a:avLst/>
          </a:prstGeom>
          <a:noFill/>
          <a:effectLst>
            <a:outerShdw blurRad="50800" dist="50800" dir="5520000" algn="ctr" rotWithShape="0">
              <a:srgbClr val="000000">
                <a:alpha val="43137"/>
              </a:srgbClr>
            </a:outerShdw>
          </a:effectLst>
        </p:spPr>
        <p:txBody>
          <a:bodyPr wrap="square" rtlCol="0">
            <a:spAutoFit/>
          </a:bodyPr>
          <a:lstStyle/>
          <a:p>
            <a:pPr algn="ctr"/>
            <a:r>
              <a:rPr lang="en-IT" sz="4400" b="1" dirty="0">
                <a:solidFill>
                  <a:schemeClr val="bg2"/>
                </a:solidFill>
                <a:latin typeface="BODONI 72 BOOK" pitchFamily="2" charset="0"/>
              </a:rPr>
              <a:t>Public Relations Division</a:t>
            </a:r>
          </a:p>
        </p:txBody>
      </p:sp>
    </p:spTree>
    <p:extLst>
      <p:ext uri="{BB962C8B-B14F-4D97-AF65-F5344CB8AC3E}">
        <p14:creationId xmlns:p14="http://schemas.microsoft.com/office/powerpoint/2010/main" val="955699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025FA-3E0F-4089-46B2-1B4FF5DDEBCC}"/>
              </a:ext>
            </a:extLst>
          </p:cNvPr>
          <p:cNvSpPr>
            <a:spLocks noGrp="1"/>
          </p:cNvSpPr>
          <p:nvPr>
            <p:ph type="title"/>
          </p:nvPr>
        </p:nvSpPr>
        <p:spPr/>
        <p:txBody>
          <a:bodyPr/>
          <a:lstStyle/>
          <a:p>
            <a:r>
              <a:rPr lang="en-GB" dirty="0">
                <a:latin typeface="Arial"/>
                <a:cs typeface="Arial"/>
              </a:rPr>
              <a:t>About Public Relations</a:t>
            </a:r>
          </a:p>
        </p:txBody>
      </p:sp>
      <p:sp>
        <p:nvSpPr>
          <p:cNvPr id="3" name="Content Placeholder 2">
            <a:extLst>
              <a:ext uri="{FF2B5EF4-FFF2-40B4-BE49-F238E27FC236}">
                <a16:creationId xmlns:a16="http://schemas.microsoft.com/office/drawing/2014/main" id="{34D7DDB9-49BA-41CA-34BC-549A055A7EA4}"/>
              </a:ext>
            </a:extLst>
          </p:cNvPr>
          <p:cNvSpPr>
            <a:spLocks noGrp="1"/>
          </p:cNvSpPr>
          <p:nvPr>
            <p:ph idx="1"/>
          </p:nvPr>
        </p:nvSpPr>
        <p:spPr/>
        <p:txBody>
          <a:bodyPr vert="horz" lIns="91440" tIns="45720" rIns="91440" bIns="45720" rtlCol="0" anchor="t">
            <a:noAutofit/>
          </a:bodyPr>
          <a:lstStyle/>
          <a:p>
            <a:pPr marL="12700" marR="5080">
              <a:lnSpc>
                <a:spcPct val="100000"/>
              </a:lnSpc>
              <a:spcBef>
                <a:spcPts val="359"/>
              </a:spcBef>
            </a:pPr>
            <a:r>
              <a:rPr lang="en-GB" spc="-10" dirty="0">
                <a:latin typeface="Arial MT"/>
              </a:rPr>
              <a:t>Goal: Keep up with the FinTech news, the events and reports of the association and create educational material, and then publish them on social media (</a:t>
            </a:r>
            <a:r>
              <a:rPr lang="en-GB" spc="-10" dirty="0" err="1">
                <a:latin typeface="Arial MT"/>
              </a:rPr>
              <a:t>Linkedin</a:t>
            </a:r>
            <a:r>
              <a:rPr lang="en-GB" spc="-10" dirty="0">
                <a:latin typeface="Arial MT"/>
              </a:rPr>
              <a:t>, Instagram mainly).</a:t>
            </a:r>
          </a:p>
        </p:txBody>
      </p:sp>
      <p:sp>
        <p:nvSpPr>
          <p:cNvPr id="5" name="Slide Number Placeholder 4">
            <a:extLst>
              <a:ext uri="{FF2B5EF4-FFF2-40B4-BE49-F238E27FC236}">
                <a16:creationId xmlns:a16="http://schemas.microsoft.com/office/drawing/2014/main" id="{01CF5947-5D81-0373-A5B2-1C75EF416E73}"/>
              </a:ext>
            </a:extLst>
          </p:cNvPr>
          <p:cNvSpPr>
            <a:spLocks noGrp="1"/>
          </p:cNvSpPr>
          <p:nvPr>
            <p:ph type="sldNum" sz="quarter" idx="12"/>
          </p:nvPr>
        </p:nvSpPr>
        <p:spPr/>
        <p:txBody>
          <a:bodyPr/>
          <a:lstStyle/>
          <a:p>
            <a:fld id="{330EA680-D336-4FF7-8B7A-9848BB0A1C32}" type="slidenum">
              <a:rPr lang="en-US" smtClean="0"/>
              <a:pPr/>
              <a:t>11</a:t>
            </a:fld>
            <a:endParaRPr lang="en-US"/>
          </a:p>
        </p:txBody>
      </p:sp>
      <p:cxnSp>
        <p:nvCxnSpPr>
          <p:cNvPr id="54" name="Connettore 1 26">
            <a:extLst>
              <a:ext uri="{FF2B5EF4-FFF2-40B4-BE49-F238E27FC236}">
                <a16:creationId xmlns:a16="http://schemas.microsoft.com/office/drawing/2014/main" id="{49AD4537-22AB-C911-0E45-841E1E8ECF79}"/>
              </a:ext>
            </a:extLst>
          </p:cNvPr>
          <p:cNvCxnSpPr>
            <a:cxnSpLocks/>
          </p:cNvCxnSpPr>
          <p:nvPr/>
        </p:nvCxnSpPr>
        <p:spPr>
          <a:xfrm>
            <a:off x="4659621" y="2272723"/>
            <a:ext cx="0" cy="2016000"/>
          </a:xfrm>
          <a:prstGeom prst="line">
            <a:avLst/>
          </a:prstGeom>
          <a:ln cmpd="sng">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55" name="Connettore 1 27">
            <a:extLst>
              <a:ext uri="{FF2B5EF4-FFF2-40B4-BE49-F238E27FC236}">
                <a16:creationId xmlns:a16="http://schemas.microsoft.com/office/drawing/2014/main" id="{D7A40DF1-E548-6903-171E-E73F4B66E66D}"/>
              </a:ext>
            </a:extLst>
          </p:cNvPr>
          <p:cNvCxnSpPr>
            <a:cxnSpLocks/>
          </p:cNvCxnSpPr>
          <p:nvPr/>
        </p:nvCxnSpPr>
        <p:spPr>
          <a:xfrm>
            <a:off x="2415080" y="2255679"/>
            <a:ext cx="0" cy="2016000"/>
          </a:xfrm>
          <a:prstGeom prst="line">
            <a:avLst/>
          </a:prstGeom>
          <a:ln cmpd="sng">
            <a:solidFill>
              <a:schemeClr val="tx1"/>
            </a:solidFill>
            <a:prstDash val="sysDot"/>
          </a:ln>
        </p:spPr>
        <p:style>
          <a:lnRef idx="1">
            <a:schemeClr val="dk1"/>
          </a:lnRef>
          <a:fillRef idx="0">
            <a:schemeClr val="dk1"/>
          </a:fillRef>
          <a:effectRef idx="0">
            <a:schemeClr val="dk1"/>
          </a:effectRef>
          <a:fontRef idx="minor">
            <a:schemeClr val="tx1"/>
          </a:fontRef>
        </p:style>
      </p:cxnSp>
      <p:grpSp>
        <p:nvGrpSpPr>
          <p:cNvPr id="94" name="Group 93">
            <a:extLst>
              <a:ext uri="{FF2B5EF4-FFF2-40B4-BE49-F238E27FC236}">
                <a16:creationId xmlns:a16="http://schemas.microsoft.com/office/drawing/2014/main" id="{C2D00059-B908-3703-9044-AAFD74AEBC2E}"/>
              </a:ext>
            </a:extLst>
          </p:cNvPr>
          <p:cNvGrpSpPr/>
          <p:nvPr/>
        </p:nvGrpSpPr>
        <p:grpSpPr>
          <a:xfrm>
            <a:off x="568945" y="2331995"/>
            <a:ext cx="1735200" cy="2444320"/>
            <a:chOff x="568945" y="2331995"/>
            <a:chExt cx="1735200" cy="2444320"/>
          </a:xfrm>
        </p:grpSpPr>
        <p:grpSp>
          <p:nvGrpSpPr>
            <p:cNvPr id="56" name="Group 55">
              <a:extLst>
                <a:ext uri="{FF2B5EF4-FFF2-40B4-BE49-F238E27FC236}">
                  <a16:creationId xmlns:a16="http://schemas.microsoft.com/office/drawing/2014/main" id="{3BB98201-85D1-DF19-85DD-DA08781D9C66}"/>
                </a:ext>
              </a:extLst>
            </p:cNvPr>
            <p:cNvGrpSpPr/>
            <p:nvPr/>
          </p:nvGrpSpPr>
          <p:grpSpPr>
            <a:xfrm>
              <a:off x="568945" y="2331995"/>
              <a:ext cx="1735200" cy="1295729"/>
              <a:chOff x="568945" y="2331995"/>
              <a:chExt cx="1735200" cy="1295729"/>
            </a:xfrm>
          </p:grpSpPr>
          <p:sp>
            <p:nvSpPr>
              <p:cNvPr id="14" name="Rectangle 13">
                <a:extLst>
                  <a:ext uri="{FF2B5EF4-FFF2-40B4-BE49-F238E27FC236}">
                    <a16:creationId xmlns:a16="http://schemas.microsoft.com/office/drawing/2014/main" id="{F77A8C06-5FDF-2FC0-F987-E7122AE6BA0F}"/>
                  </a:ext>
                </a:extLst>
              </p:cNvPr>
              <p:cNvSpPr/>
              <p:nvPr/>
            </p:nvSpPr>
            <p:spPr>
              <a:xfrm>
                <a:off x="771421" y="2552455"/>
                <a:ext cx="1524840"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t>Important News</a:t>
                </a:r>
                <a:endParaRPr lang="en-GB" sz="1200" dirty="0"/>
              </a:p>
            </p:txBody>
          </p:sp>
          <p:grpSp>
            <p:nvGrpSpPr>
              <p:cNvPr id="53" name="Group 52">
                <a:extLst>
                  <a:ext uri="{FF2B5EF4-FFF2-40B4-BE49-F238E27FC236}">
                    <a16:creationId xmlns:a16="http://schemas.microsoft.com/office/drawing/2014/main" id="{181C9B08-9194-BF66-4749-067ECD4978B9}"/>
                  </a:ext>
                </a:extLst>
              </p:cNvPr>
              <p:cNvGrpSpPr/>
              <p:nvPr/>
            </p:nvGrpSpPr>
            <p:grpSpPr>
              <a:xfrm>
                <a:off x="568945" y="2331995"/>
                <a:ext cx="1735200" cy="1295729"/>
                <a:chOff x="1644194" y="2331928"/>
                <a:chExt cx="1735200" cy="1295729"/>
              </a:xfrm>
            </p:grpSpPr>
            <p:grpSp>
              <p:nvGrpSpPr>
                <p:cNvPr id="52" name="Group 51">
                  <a:extLst>
                    <a:ext uri="{FF2B5EF4-FFF2-40B4-BE49-F238E27FC236}">
                      <a16:creationId xmlns:a16="http://schemas.microsoft.com/office/drawing/2014/main" id="{A6F79738-0E92-07DE-CE80-2EE61CF7B18C}"/>
                    </a:ext>
                  </a:extLst>
                </p:cNvPr>
                <p:cNvGrpSpPr/>
                <p:nvPr/>
              </p:nvGrpSpPr>
              <p:grpSpPr>
                <a:xfrm>
                  <a:off x="1644194" y="2331928"/>
                  <a:ext cx="1735200" cy="1295729"/>
                  <a:chOff x="1644194" y="2331928"/>
                  <a:chExt cx="1735200" cy="1295729"/>
                </a:xfrm>
              </p:grpSpPr>
              <p:sp>
                <p:nvSpPr>
                  <p:cNvPr id="9" name="Rectangle 8">
                    <a:extLst>
                      <a:ext uri="{FF2B5EF4-FFF2-40B4-BE49-F238E27FC236}">
                        <a16:creationId xmlns:a16="http://schemas.microsoft.com/office/drawing/2014/main" id="{2E18B5CB-6516-88EB-9967-9DEE336304F0}"/>
                      </a:ext>
                    </a:extLst>
                  </p:cNvPr>
                  <p:cNvSpPr/>
                  <p:nvPr/>
                </p:nvSpPr>
                <p:spPr>
                  <a:xfrm>
                    <a:off x="1644194" y="2331928"/>
                    <a:ext cx="1735200"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600" b="1" dirty="0">
                        <a:solidFill>
                          <a:schemeClr val="accent4"/>
                        </a:solidFill>
                      </a:rPr>
                      <a:t>Content Research</a:t>
                    </a:r>
                  </a:p>
                </p:txBody>
              </p:sp>
              <p:sp>
                <p:nvSpPr>
                  <p:cNvPr id="15" name="Rectangle 14">
                    <a:extLst>
                      <a:ext uri="{FF2B5EF4-FFF2-40B4-BE49-F238E27FC236}">
                        <a16:creationId xmlns:a16="http://schemas.microsoft.com/office/drawing/2014/main" id="{5083ACF2-B04B-FBFF-19A4-133755BC8AAE}"/>
                      </a:ext>
                    </a:extLst>
                  </p:cNvPr>
                  <p:cNvSpPr/>
                  <p:nvPr/>
                </p:nvSpPr>
                <p:spPr>
                  <a:xfrm>
                    <a:off x="1854554" y="2764216"/>
                    <a:ext cx="1524839"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t>How ?</a:t>
                    </a:r>
                  </a:p>
                </p:txBody>
              </p:sp>
              <p:sp>
                <p:nvSpPr>
                  <p:cNvPr id="25" name="Rectangle 24">
                    <a:extLst>
                      <a:ext uri="{FF2B5EF4-FFF2-40B4-BE49-F238E27FC236}">
                        <a16:creationId xmlns:a16="http://schemas.microsoft.com/office/drawing/2014/main" id="{6069ADE2-F494-511D-9EB6-8AF35E02C69D}"/>
                      </a:ext>
                    </a:extLst>
                  </p:cNvPr>
                  <p:cNvSpPr/>
                  <p:nvPr/>
                </p:nvSpPr>
                <p:spPr>
                  <a:xfrm>
                    <a:off x="2050628" y="2981133"/>
                    <a:ext cx="1328765"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t>Bloomberg News</a:t>
                    </a:r>
                  </a:p>
                </p:txBody>
              </p:sp>
              <p:sp>
                <p:nvSpPr>
                  <p:cNvPr id="26" name="Rectangle 25">
                    <a:extLst>
                      <a:ext uri="{FF2B5EF4-FFF2-40B4-BE49-F238E27FC236}">
                        <a16:creationId xmlns:a16="http://schemas.microsoft.com/office/drawing/2014/main" id="{C4E7933C-2269-C97D-AA12-E51F747FEBA1}"/>
                      </a:ext>
                    </a:extLst>
                  </p:cNvPr>
                  <p:cNvSpPr/>
                  <p:nvPr/>
                </p:nvSpPr>
                <p:spPr>
                  <a:xfrm>
                    <a:off x="2050627" y="3196641"/>
                    <a:ext cx="1328766"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t>Financial Times</a:t>
                    </a:r>
                  </a:p>
                </p:txBody>
              </p:sp>
              <p:sp>
                <p:nvSpPr>
                  <p:cNvPr id="27" name="Rectangle 26">
                    <a:extLst>
                      <a:ext uri="{FF2B5EF4-FFF2-40B4-BE49-F238E27FC236}">
                        <a16:creationId xmlns:a16="http://schemas.microsoft.com/office/drawing/2014/main" id="{86C953F8-6A8C-1638-30B8-10471B9B1E4E}"/>
                      </a:ext>
                    </a:extLst>
                  </p:cNvPr>
                  <p:cNvSpPr/>
                  <p:nvPr/>
                </p:nvSpPr>
                <p:spPr>
                  <a:xfrm>
                    <a:off x="2050627" y="3412149"/>
                    <a:ext cx="1328766"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t>Il Sole 24 Ore</a:t>
                    </a:r>
                  </a:p>
                </p:txBody>
              </p:sp>
            </p:grpSp>
            <p:grpSp>
              <p:nvGrpSpPr>
                <p:cNvPr id="47" name="Group 46">
                  <a:extLst>
                    <a:ext uri="{FF2B5EF4-FFF2-40B4-BE49-F238E27FC236}">
                      <a16:creationId xmlns:a16="http://schemas.microsoft.com/office/drawing/2014/main" id="{911F353C-B527-E2D8-3251-B4D31B08477D}"/>
                    </a:ext>
                  </a:extLst>
                </p:cNvPr>
                <p:cNvGrpSpPr/>
                <p:nvPr/>
              </p:nvGrpSpPr>
              <p:grpSpPr>
                <a:xfrm>
                  <a:off x="1804560" y="2636653"/>
                  <a:ext cx="237525" cy="897650"/>
                  <a:chOff x="1804560" y="2636653"/>
                  <a:chExt cx="237525" cy="897650"/>
                </a:xfrm>
              </p:grpSpPr>
              <p:sp>
                <p:nvSpPr>
                  <p:cNvPr id="13" name="Oval 12">
                    <a:extLst>
                      <a:ext uri="{FF2B5EF4-FFF2-40B4-BE49-F238E27FC236}">
                        <a16:creationId xmlns:a16="http://schemas.microsoft.com/office/drawing/2014/main" id="{96273F99-60B0-0AEB-7437-6E2F2C0509BB}"/>
                      </a:ext>
                    </a:extLst>
                  </p:cNvPr>
                  <p:cNvSpPr/>
                  <p:nvPr/>
                </p:nvSpPr>
                <p:spPr>
                  <a:xfrm>
                    <a:off x="1804560" y="263665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B3706AB4-4F87-1141-1B8B-4BE128813DA7}"/>
                      </a:ext>
                    </a:extLst>
                  </p:cNvPr>
                  <p:cNvSpPr/>
                  <p:nvPr/>
                </p:nvSpPr>
                <p:spPr>
                  <a:xfrm>
                    <a:off x="1804560" y="285860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80CD258-F48F-FEAC-2251-32433ACA5408}"/>
                      </a:ext>
                    </a:extLst>
                  </p:cNvPr>
                  <p:cNvSpPr/>
                  <p:nvPr/>
                </p:nvSpPr>
                <p:spPr>
                  <a:xfrm>
                    <a:off x="2013285" y="3074487"/>
                    <a:ext cx="28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9" name="Rectangle 28">
                    <a:extLst>
                      <a:ext uri="{FF2B5EF4-FFF2-40B4-BE49-F238E27FC236}">
                        <a16:creationId xmlns:a16="http://schemas.microsoft.com/office/drawing/2014/main" id="{269E6F55-C530-1CD0-1CBA-4912D3285AA7}"/>
                      </a:ext>
                    </a:extLst>
                  </p:cNvPr>
                  <p:cNvSpPr/>
                  <p:nvPr/>
                </p:nvSpPr>
                <p:spPr>
                  <a:xfrm>
                    <a:off x="2013285" y="3289995"/>
                    <a:ext cx="28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30" name="Rectangle 29">
                    <a:extLst>
                      <a:ext uri="{FF2B5EF4-FFF2-40B4-BE49-F238E27FC236}">
                        <a16:creationId xmlns:a16="http://schemas.microsoft.com/office/drawing/2014/main" id="{C9B28ABB-12EF-053F-29EF-099C0C49172F}"/>
                      </a:ext>
                    </a:extLst>
                  </p:cNvPr>
                  <p:cNvSpPr/>
                  <p:nvPr/>
                </p:nvSpPr>
                <p:spPr>
                  <a:xfrm>
                    <a:off x="2013285" y="3505503"/>
                    <a:ext cx="28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grpSp>
          </p:grpSp>
        </p:grpSp>
        <p:pic>
          <p:nvPicPr>
            <p:cNvPr id="16" name="Graphic 15" descr="Research with solid fill">
              <a:extLst>
                <a:ext uri="{FF2B5EF4-FFF2-40B4-BE49-F238E27FC236}">
                  <a16:creationId xmlns:a16="http://schemas.microsoft.com/office/drawing/2014/main" id="{DF3008BA-13B9-43A3-2422-BE9BBE8411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180" y="3861915"/>
              <a:ext cx="914400" cy="914400"/>
            </a:xfrm>
            <a:prstGeom prst="rect">
              <a:avLst/>
            </a:prstGeom>
          </p:spPr>
        </p:pic>
      </p:grpSp>
      <p:grpSp>
        <p:nvGrpSpPr>
          <p:cNvPr id="96" name="Group 95">
            <a:extLst>
              <a:ext uri="{FF2B5EF4-FFF2-40B4-BE49-F238E27FC236}">
                <a16:creationId xmlns:a16="http://schemas.microsoft.com/office/drawing/2014/main" id="{9A49C326-6241-1A0E-4A1D-EE7C6E16BB9A}"/>
              </a:ext>
            </a:extLst>
          </p:cNvPr>
          <p:cNvGrpSpPr/>
          <p:nvPr/>
        </p:nvGrpSpPr>
        <p:grpSpPr>
          <a:xfrm>
            <a:off x="4911592" y="2336933"/>
            <a:ext cx="1735200" cy="2458379"/>
            <a:chOff x="4911592" y="2336933"/>
            <a:chExt cx="1735200" cy="2458379"/>
          </a:xfrm>
        </p:grpSpPr>
        <p:grpSp>
          <p:nvGrpSpPr>
            <p:cNvPr id="64" name="Group 63">
              <a:extLst>
                <a:ext uri="{FF2B5EF4-FFF2-40B4-BE49-F238E27FC236}">
                  <a16:creationId xmlns:a16="http://schemas.microsoft.com/office/drawing/2014/main" id="{21F3FB89-004D-256A-624E-A7F074450D1C}"/>
                </a:ext>
              </a:extLst>
            </p:cNvPr>
            <p:cNvGrpSpPr/>
            <p:nvPr/>
          </p:nvGrpSpPr>
          <p:grpSpPr>
            <a:xfrm>
              <a:off x="4911592" y="2336933"/>
              <a:ext cx="1735200" cy="1295730"/>
              <a:chOff x="5909165" y="2331927"/>
              <a:chExt cx="1735200" cy="1295730"/>
            </a:xfrm>
          </p:grpSpPr>
          <p:grpSp>
            <p:nvGrpSpPr>
              <p:cNvPr id="63" name="Group 62">
                <a:extLst>
                  <a:ext uri="{FF2B5EF4-FFF2-40B4-BE49-F238E27FC236}">
                    <a16:creationId xmlns:a16="http://schemas.microsoft.com/office/drawing/2014/main" id="{AE75D82A-3D12-77CB-8C4A-A1C2DF670190}"/>
                  </a:ext>
                </a:extLst>
              </p:cNvPr>
              <p:cNvGrpSpPr/>
              <p:nvPr/>
            </p:nvGrpSpPr>
            <p:grpSpPr>
              <a:xfrm>
                <a:off x="5909165" y="2331927"/>
                <a:ext cx="1735200" cy="1295730"/>
                <a:chOff x="5909165" y="2331927"/>
                <a:chExt cx="1735200" cy="1295730"/>
              </a:xfrm>
            </p:grpSpPr>
            <p:sp>
              <p:nvSpPr>
                <p:cNvPr id="48" name="Rectangle 47">
                  <a:extLst>
                    <a:ext uri="{FF2B5EF4-FFF2-40B4-BE49-F238E27FC236}">
                      <a16:creationId xmlns:a16="http://schemas.microsoft.com/office/drawing/2014/main" id="{D1556D96-F209-8AA0-DF44-65BE8D62EB37}"/>
                    </a:ext>
                  </a:extLst>
                </p:cNvPr>
                <p:cNvSpPr/>
                <p:nvPr/>
              </p:nvSpPr>
              <p:spPr>
                <a:xfrm>
                  <a:off x="6092391" y="3196675"/>
                  <a:ext cx="1524839"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t>Website</a:t>
                  </a:r>
                </a:p>
              </p:txBody>
            </p:sp>
            <p:sp>
              <p:nvSpPr>
                <p:cNvPr id="11" name="Rectangle 10">
                  <a:extLst>
                    <a:ext uri="{FF2B5EF4-FFF2-40B4-BE49-F238E27FC236}">
                      <a16:creationId xmlns:a16="http://schemas.microsoft.com/office/drawing/2014/main" id="{0E283B8D-11A3-4974-2EBF-690632DBA6CC}"/>
                    </a:ext>
                  </a:extLst>
                </p:cNvPr>
                <p:cNvSpPr/>
                <p:nvPr/>
              </p:nvSpPr>
              <p:spPr>
                <a:xfrm>
                  <a:off x="5909165" y="2331927"/>
                  <a:ext cx="1735200"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600" b="1" dirty="0">
                      <a:solidFill>
                        <a:schemeClr val="accent4"/>
                      </a:solidFill>
                    </a:rPr>
                    <a:t>Content Sharing</a:t>
                  </a:r>
                </a:p>
              </p:txBody>
            </p:sp>
            <p:sp>
              <p:nvSpPr>
                <p:cNvPr id="40" name="Rectangle 39">
                  <a:extLst>
                    <a:ext uri="{FF2B5EF4-FFF2-40B4-BE49-F238E27FC236}">
                      <a16:creationId xmlns:a16="http://schemas.microsoft.com/office/drawing/2014/main" id="{F1FFD629-E85D-A910-5DE1-024163EB22B8}"/>
                    </a:ext>
                  </a:extLst>
                </p:cNvPr>
                <p:cNvSpPr/>
                <p:nvPr/>
              </p:nvSpPr>
              <p:spPr>
                <a:xfrm>
                  <a:off x="6119526" y="2547435"/>
                  <a:ext cx="1524839"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t>Social Media</a:t>
                  </a:r>
                </a:p>
              </p:txBody>
            </p:sp>
            <p:sp>
              <p:nvSpPr>
                <p:cNvPr id="42" name="Rectangle 41">
                  <a:extLst>
                    <a:ext uri="{FF2B5EF4-FFF2-40B4-BE49-F238E27FC236}">
                      <a16:creationId xmlns:a16="http://schemas.microsoft.com/office/drawing/2014/main" id="{98BF5EAB-6750-E6AA-7AAC-F898A1618002}"/>
                    </a:ext>
                  </a:extLst>
                </p:cNvPr>
                <p:cNvSpPr/>
                <p:nvPr/>
              </p:nvSpPr>
              <p:spPr>
                <a:xfrm>
                  <a:off x="6315600" y="2764352"/>
                  <a:ext cx="1328765"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t>Instagram</a:t>
                  </a:r>
                </a:p>
              </p:txBody>
            </p:sp>
            <p:sp>
              <p:nvSpPr>
                <p:cNvPr id="43" name="Rectangle 42">
                  <a:extLst>
                    <a:ext uri="{FF2B5EF4-FFF2-40B4-BE49-F238E27FC236}">
                      <a16:creationId xmlns:a16="http://schemas.microsoft.com/office/drawing/2014/main" id="{28794CAE-86C7-2EE6-D790-948F06A66C56}"/>
                    </a:ext>
                  </a:extLst>
                </p:cNvPr>
                <p:cNvSpPr/>
                <p:nvPr/>
              </p:nvSpPr>
              <p:spPr>
                <a:xfrm>
                  <a:off x="6315599" y="2979860"/>
                  <a:ext cx="1328766"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t>LinkedIn</a:t>
                  </a:r>
                </a:p>
              </p:txBody>
            </p:sp>
            <p:sp>
              <p:nvSpPr>
                <p:cNvPr id="50" name="Rectangle 49">
                  <a:extLst>
                    <a:ext uri="{FF2B5EF4-FFF2-40B4-BE49-F238E27FC236}">
                      <a16:creationId xmlns:a16="http://schemas.microsoft.com/office/drawing/2014/main" id="{129A65D1-B012-662E-8851-2B6DBC230C48}"/>
                    </a:ext>
                  </a:extLst>
                </p:cNvPr>
                <p:cNvSpPr/>
                <p:nvPr/>
              </p:nvSpPr>
              <p:spPr>
                <a:xfrm>
                  <a:off x="6278257" y="3412149"/>
                  <a:ext cx="1328765"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t>WIX Builder</a:t>
                  </a:r>
                </a:p>
              </p:txBody>
            </p:sp>
          </p:grpSp>
          <p:grpSp>
            <p:nvGrpSpPr>
              <p:cNvPr id="60" name="Group 59">
                <a:extLst>
                  <a:ext uri="{FF2B5EF4-FFF2-40B4-BE49-F238E27FC236}">
                    <a16:creationId xmlns:a16="http://schemas.microsoft.com/office/drawing/2014/main" id="{B5AE9135-52A3-22BA-402F-800736222B4B}"/>
                  </a:ext>
                </a:extLst>
              </p:cNvPr>
              <p:cNvGrpSpPr/>
              <p:nvPr/>
            </p:nvGrpSpPr>
            <p:grpSpPr>
              <a:xfrm>
                <a:off x="6069532" y="2641825"/>
                <a:ext cx="237525" cy="892478"/>
                <a:chOff x="6069532" y="2641825"/>
                <a:chExt cx="237525" cy="892478"/>
              </a:xfrm>
            </p:grpSpPr>
            <p:sp>
              <p:nvSpPr>
                <p:cNvPr id="41" name="Oval 40">
                  <a:extLst>
                    <a:ext uri="{FF2B5EF4-FFF2-40B4-BE49-F238E27FC236}">
                      <a16:creationId xmlns:a16="http://schemas.microsoft.com/office/drawing/2014/main" id="{F51BC8A7-A324-7168-D9A6-04F39A946BD0}"/>
                    </a:ext>
                  </a:extLst>
                </p:cNvPr>
                <p:cNvSpPr/>
                <p:nvPr/>
              </p:nvSpPr>
              <p:spPr>
                <a:xfrm>
                  <a:off x="6069532" y="264182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C4F03FE5-D083-C728-C532-3B3CBF27A88B}"/>
                    </a:ext>
                  </a:extLst>
                </p:cNvPr>
                <p:cNvSpPr/>
                <p:nvPr/>
              </p:nvSpPr>
              <p:spPr>
                <a:xfrm>
                  <a:off x="6278257" y="2857706"/>
                  <a:ext cx="28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46" name="Rectangle 45">
                  <a:extLst>
                    <a:ext uri="{FF2B5EF4-FFF2-40B4-BE49-F238E27FC236}">
                      <a16:creationId xmlns:a16="http://schemas.microsoft.com/office/drawing/2014/main" id="{5709E042-AA7A-9978-2978-D16B10FA9722}"/>
                    </a:ext>
                  </a:extLst>
                </p:cNvPr>
                <p:cNvSpPr/>
                <p:nvPr/>
              </p:nvSpPr>
              <p:spPr>
                <a:xfrm>
                  <a:off x="6278257" y="3073214"/>
                  <a:ext cx="28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49" name="Oval 48">
                  <a:extLst>
                    <a:ext uri="{FF2B5EF4-FFF2-40B4-BE49-F238E27FC236}">
                      <a16:creationId xmlns:a16="http://schemas.microsoft.com/office/drawing/2014/main" id="{6B97BB53-FA53-C4EA-D838-781BF2543BE4}"/>
                    </a:ext>
                  </a:extLst>
                </p:cNvPr>
                <p:cNvSpPr/>
                <p:nvPr/>
              </p:nvSpPr>
              <p:spPr>
                <a:xfrm>
                  <a:off x="6074758" y="328872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0DCDD21A-97E5-1C34-9E1A-BE1BF0397A44}"/>
                    </a:ext>
                  </a:extLst>
                </p:cNvPr>
                <p:cNvSpPr/>
                <p:nvPr/>
              </p:nvSpPr>
              <p:spPr>
                <a:xfrm>
                  <a:off x="6240914" y="3505503"/>
                  <a:ext cx="28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grpSp>
        </p:grpSp>
        <p:pic>
          <p:nvPicPr>
            <p:cNvPr id="23" name="Graphic 22" descr="Bar graph with upward trend with solid fill">
              <a:extLst>
                <a:ext uri="{FF2B5EF4-FFF2-40B4-BE49-F238E27FC236}">
                  <a16:creationId xmlns:a16="http://schemas.microsoft.com/office/drawing/2014/main" id="{765D78B2-B568-F7A6-2626-A81F5B3BF6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9870" y="3909715"/>
              <a:ext cx="885595" cy="885597"/>
            </a:xfrm>
            <a:prstGeom prst="rect">
              <a:avLst/>
            </a:prstGeom>
          </p:spPr>
        </p:pic>
      </p:grpSp>
      <p:grpSp>
        <p:nvGrpSpPr>
          <p:cNvPr id="95" name="Group 94">
            <a:extLst>
              <a:ext uri="{FF2B5EF4-FFF2-40B4-BE49-F238E27FC236}">
                <a16:creationId xmlns:a16="http://schemas.microsoft.com/office/drawing/2014/main" id="{9BDBA6CB-4FF9-0450-4D25-AA6E817D6E9B}"/>
              </a:ext>
            </a:extLst>
          </p:cNvPr>
          <p:cNvGrpSpPr/>
          <p:nvPr/>
        </p:nvGrpSpPr>
        <p:grpSpPr>
          <a:xfrm>
            <a:off x="2667051" y="2325857"/>
            <a:ext cx="1740600" cy="2467759"/>
            <a:chOff x="2667051" y="2325857"/>
            <a:chExt cx="1740600" cy="2467759"/>
          </a:xfrm>
        </p:grpSpPr>
        <p:grpSp>
          <p:nvGrpSpPr>
            <p:cNvPr id="59" name="Group 58">
              <a:extLst>
                <a:ext uri="{FF2B5EF4-FFF2-40B4-BE49-F238E27FC236}">
                  <a16:creationId xmlns:a16="http://schemas.microsoft.com/office/drawing/2014/main" id="{1D400C96-04FF-AEF0-61A1-3885765FF28B}"/>
                </a:ext>
              </a:extLst>
            </p:cNvPr>
            <p:cNvGrpSpPr/>
            <p:nvPr/>
          </p:nvGrpSpPr>
          <p:grpSpPr>
            <a:xfrm>
              <a:off x="2667051" y="2325857"/>
              <a:ext cx="1740600" cy="1282421"/>
              <a:chOff x="3670947" y="2332355"/>
              <a:chExt cx="1740600" cy="1282421"/>
            </a:xfrm>
          </p:grpSpPr>
          <p:grpSp>
            <p:nvGrpSpPr>
              <p:cNvPr id="58" name="Group 57">
                <a:extLst>
                  <a:ext uri="{FF2B5EF4-FFF2-40B4-BE49-F238E27FC236}">
                    <a16:creationId xmlns:a16="http://schemas.microsoft.com/office/drawing/2014/main" id="{9A12782E-AC01-30A9-456E-EED189ABA1A1}"/>
                  </a:ext>
                </a:extLst>
              </p:cNvPr>
              <p:cNvGrpSpPr/>
              <p:nvPr/>
            </p:nvGrpSpPr>
            <p:grpSpPr>
              <a:xfrm>
                <a:off x="3831314" y="2643526"/>
                <a:ext cx="237525" cy="905177"/>
                <a:chOff x="3864767" y="2643526"/>
                <a:chExt cx="237525" cy="905177"/>
              </a:xfrm>
            </p:grpSpPr>
            <p:sp>
              <p:nvSpPr>
                <p:cNvPr id="33" name="Oval 32">
                  <a:extLst>
                    <a:ext uri="{FF2B5EF4-FFF2-40B4-BE49-F238E27FC236}">
                      <a16:creationId xmlns:a16="http://schemas.microsoft.com/office/drawing/2014/main" id="{13057015-57FA-34DC-AFBE-B0925B4053B1}"/>
                    </a:ext>
                  </a:extLst>
                </p:cNvPr>
                <p:cNvSpPr/>
                <p:nvPr/>
              </p:nvSpPr>
              <p:spPr>
                <a:xfrm>
                  <a:off x="3864767" y="264352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D022CBE1-18B9-DECB-154A-ED079F73D174}"/>
                    </a:ext>
                  </a:extLst>
                </p:cNvPr>
                <p:cNvSpPr/>
                <p:nvPr/>
              </p:nvSpPr>
              <p:spPr>
                <a:xfrm>
                  <a:off x="4073492" y="2859407"/>
                  <a:ext cx="28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38" name="Rectangle 37">
                  <a:extLst>
                    <a:ext uri="{FF2B5EF4-FFF2-40B4-BE49-F238E27FC236}">
                      <a16:creationId xmlns:a16="http://schemas.microsoft.com/office/drawing/2014/main" id="{A0DE2245-2DAB-43CA-6655-90DC528A6B62}"/>
                    </a:ext>
                  </a:extLst>
                </p:cNvPr>
                <p:cNvSpPr/>
                <p:nvPr/>
              </p:nvSpPr>
              <p:spPr>
                <a:xfrm>
                  <a:off x="4073492" y="3074915"/>
                  <a:ext cx="28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39" name="Rectangle 38">
                  <a:extLst>
                    <a:ext uri="{FF2B5EF4-FFF2-40B4-BE49-F238E27FC236}">
                      <a16:creationId xmlns:a16="http://schemas.microsoft.com/office/drawing/2014/main" id="{195D051A-DF3D-68E1-2D16-8E686CCAE742}"/>
                    </a:ext>
                  </a:extLst>
                </p:cNvPr>
                <p:cNvSpPr/>
                <p:nvPr/>
              </p:nvSpPr>
              <p:spPr>
                <a:xfrm>
                  <a:off x="4073492" y="3290423"/>
                  <a:ext cx="28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7" name="Rectangle 6">
                  <a:extLst>
                    <a:ext uri="{FF2B5EF4-FFF2-40B4-BE49-F238E27FC236}">
                      <a16:creationId xmlns:a16="http://schemas.microsoft.com/office/drawing/2014/main" id="{E5567241-9DD1-2080-2282-7968130030E4}"/>
                    </a:ext>
                  </a:extLst>
                </p:cNvPr>
                <p:cNvSpPr/>
                <p:nvPr/>
              </p:nvSpPr>
              <p:spPr>
                <a:xfrm>
                  <a:off x="4073492" y="3519903"/>
                  <a:ext cx="28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dirty="0"/>
                </a:p>
              </p:txBody>
            </p:sp>
          </p:grpSp>
          <p:grpSp>
            <p:nvGrpSpPr>
              <p:cNvPr id="57" name="Group 56">
                <a:extLst>
                  <a:ext uri="{FF2B5EF4-FFF2-40B4-BE49-F238E27FC236}">
                    <a16:creationId xmlns:a16="http://schemas.microsoft.com/office/drawing/2014/main" id="{50FAD77C-E450-28AF-8821-4B9B45AB2F63}"/>
                  </a:ext>
                </a:extLst>
              </p:cNvPr>
              <p:cNvGrpSpPr/>
              <p:nvPr/>
            </p:nvGrpSpPr>
            <p:grpSpPr>
              <a:xfrm>
                <a:off x="3670947" y="2332355"/>
                <a:ext cx="1740600" cy="1282421"/>
                <a:chOff x="3704400" y="2332355"/>
                <a:chExt cx="1740600" cy="1282421"/>
              </a:xfrm>
            </p:grpSpPr>
            <p:sp>
              <p:nvSpPr>
                <p:cNvPr id="10" name="Rectangle 9">
                  <a:extLst>
                    <a:ext uri="{FF2B5EF4-FFF2-40B4-BE49-F238E27FC236}">
                      <a16:creationId xmlns:a16="http://schemas.microsoft.com/office/drawing/2014/main" id="{71CAA9E2-EC3E-D1BD-72F4-F3CC3E605364}"/>
                    </a:ext>
                  </a:extLst>
                </p:cNvPr>
                <p:cNvSpPr/>
                <p:nvPr/>
              </p:nvSpPr>
              <p:spPr>
                <a:xfrm>
                  <a:off x="3704400" y="2332355"/>
                  <a:ext cx="1735200"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600" b="1" dirty="0">
                      <a:solidFill>
                        <a:schemeClr val="accent4"/>
                      </a:solidFill>
                    </a:rPr>
                    <a:t>Content Creation</a:t>
                  </a:r>
                  <a:endParaRPr lang="en-US" sz="1600" dirty="0"/>
                </a:p>
              </p:txBody>
            </p:sp>
            <p:sp>
              <p:nvSpPr>
                <p:cNvPr id="32" name="Rectangle 31">
                  <a:extLst>
                    <a:ext uri="{FF2B5EF4-FFF2-40B4-BE49-F238E27FC236}">
                      <a16:creationId xmlns:a16="http://schemas.microsoft.com/office/drawing/2014/main" id="{BE2A889A-A078-855C-EEEE-5D90BEF57DC4}"/>
                    </a:ext>
                  </a:extLst>
                </p:cNvPr>
                <p:cNvSpPr/>
                <p:nvPr/>
              </p:nvSpPr>
              <p:spPr>
                <a:xfrm>
                  <a:off x="3914761" y="2549136"/>
                  <a:ext cx="1524839"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t>Relevant Fintech Topics</a:t>
                  </a:r>
                </a:p>
              </p:txBody>
            </p:sp>
            <p:sp>
              <p:nvSpPr>
                <p:cNvPr id="34" name="Rectangle 33">
                  <a:extLst>
                    <a:ext uri="{FF2B5EF4-FFF2-40B4-BE49-F238E27FC236}">
                      <a16:creationId xmlns:a16="http://schemas.microsoft.com/office/drawing/2014/main" id="{EAB85104-423D-07A4-BA04-E451CF0C9796}"/>
                    </a:ext>
                  </a:extLst>
                </p:cNvPr>
                <p:cNvSpPr/>
                <p:nvPr/>
              </p:nvSpPr>
              <p:spPr>
                <a:xfrm>
                  <a:off x="4110835" y="2766053"/>
                  <a:ext cx="1328765"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t>Reports &amp; Projects</a:t>
                  </a:r>
                </a:p>
              </p:txBody>
            </p:sp>
            <p:sp>
              <p:nvSpPr>
                <p:cNvPr id="35" name="Rectangle 34">
                  <a:extLst>
                    <a:ext uri="{FF2B5EF4-FFF2-40B4-BE49-F238E27FC236}">
                      <a16:creationId xmlns:a16="http://schemas.microsoft.com/office/drawing/2014/main" id="{6C298EF1-6313-05B2-205C-F00D7E22F972}"/>
                    </a:ext>
                  </a:extLst>
                </p:cNvPr>
                <p:cNvSpPr/>
                <p:nvPr/>
              </p:nvSpPr>
              <p:spPr>
                <a:xfrm>
                  <a:off x="4110834" y="2981561"/>
                  <a:ext cx="1328766"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t>Events</a:t>
                  </a:r>
                </a:p>
              </p:txBody>
            </p:sp>
            <p:sp>
              <p:nvSpPr>
                <p:cNvPr id="36" name="Rectangle 35">
                  <a:extLst>
                    <a:ext uri="{FF2B5EF4-FFF2-40B4-BE49-F238E27FC236}">
                      <a16:creationId xmlns:a16="http://schemas.microsoft.com/office/drawing/2014/main" id="{BDD2CAD6-54D3-E89E-C7CB-19703567E8EA}"/>
                    </a:ext>
                  </a:extLst>
                </p:cNvPr>
                <p:cNvSpPr/>
                <p:nvPr/>
              </p:nvSpPr>
              <p:spPr>
                <a:xfrm>
                  <a:off x="4110834" y="3197069"/>
                  <a:ext cx="1328766"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t>Fintech news</a:t>
                  </a:r>
                </a:p>
              </p:txBody>
            </p:sp>
            <p:sp>
              <p:nvSpPr>
                <p:cNvPr id="8" name="Rectangle 7">
                  <a:extLst>
                    <a:ext uri="{FF2B5EF4-FFF2-40B4-BE49-F238E27FC236}">
                      <a16:creationId xmlns:a16="http://schemas.microsoft.com/office/drawing/2014/main" id="{88208969-F2B8-5EF9-05DC-372033B02B76}"/>
                    </a:ext>
                  </a:extLst>
                </p:cNvPr>
                <p:cNvSpPr/>
                <p:nvPr/>
              </p:nvSpPr>
              <p:spPr>
                <a:xfrm>
                  <a:off x="4116234" y="3399268"/>
                  <a:ext cx="1328766"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t>Educational content</a:t>
                  </a:r>
                </a:p>
              </p:txBody>
            </p:sp>
          </p:grpSp>
        </p:grpSp>
        <p:pic>
          <p:nvPicPr>
            <p:cNvPr id="31" name="Graphic 30" descr="Blog with solid fill">
              <a:extLst>
                <a:ext uri="{FF2B5EF4-FFF2-40B4-BE49-F238E27FC236}">
                  <a16:creationId xmlns:a16="http://schemas.microsoft.com/office/drawing/2014/main" id="{9151DAB7-D3D9-F734-3B21-59D72EA63E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29525" y="3879216"/>
              <a:ext cx="914400" cy="914400"/>
            </a:xfrm>
            <a:prstGeom prst="rect">
              <a:avLst/>
            </a:prstGeom>
          </p:spPr>
        </p:pic>
      </p:grpSp>
      <p:pic>
        <p:nvPicPr>
          <p:cNvPr id="5122" name="Picture 2" descr="Instagram — Wikipédia">
            <a:extLst>
              <a:ext uri="{FF2B5EF4-FFF2-40B4-BE49-F238E27FC236}">
                <a16:creationId xmlns:a16="http://schemas.microsoft.com/office/drawing/2014/main" id="{2850590B-5E9B-2D3E-BC8C-28EA6E2581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2740" y="5030369"/>
            <a:ext cx="425450" cy="4254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inkedIn - Free download and install on Windows | Microsoft Store">
            <a:extLst>
              <a:ext uri="{FF2B5EF4-FFF2-40B4-BE49-F238E27FC236}">
                <a16:creationId xmlns:a16="http://schemas.microsoft.com/office/drawing/2014/main" id="{965EE4F3-8681-CDB3-E0F9-3D759DC83E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58007" y="5016055"/>
            <a:ext cx="425450" cy="425450"/>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DAFAD6C4-DAB7-33D4-85D7-4D5CCE362BC4}"/>
              </a:ext>
            </a:extLst>
          </p:cNvPr>
          <p:cNvSpPr txBox="1"/>
          <p:nvPr/>
        </p:nvSpPr>
        <p:spPr>
          <a:xfrm>
            <a:off x="6236777" y="5097975"/>
            <a:ext cx="2176867" cy="261610"/>
          </a:xfrm>
          <a:prstGeom prst="rect">
            <a:avLst/>
          </a:prstGeom>
          <a:noFill/>
        </p:spPr>
        <p:txBody>
          <a:bodyPr wrap="square" rtlCol="0">
            <a:spAutoFit/>
          </a:bodyPr>
          <a:lstStyle/>
          <a:p>
            <a:r>
              <a:rPr lang="en-IT" sz="1100" b="1" dirty="0"/>
              <a:t>@bocconistudentsfintechsociety</a:t>
            </a:r>
          </a:p>
        </p:txBody>
      </p:sp>
      <p:sp>
        <p:nvSpPr>
          <p:cNvPr id="100" name="TextBox 99">
            <a:extLst>
              <a:ext uri="{FF2B5EF4-FFF2-40B4-BE49-F238E27FC236}">
                <a16:creationId xmlns:a16="http://schemas.microsoft.com/office/drawing/2014/main" id="{219016F5-C72B-1143-3100-C0BF1BBD6878}"/>
              </a:ext>
            </a:extLst>
          </p:cNvPr>
          <p:cNvSpPr txBox="1"/>
          <p:nvPr/>
        </p:nvSpPr>
        <p:spPr>
          <a:xfrm>
            <a:off x="2446758" y="5089656"/>
            <a:ext cx="2258961" cy="261610"/>
          </a:xfrm>
          <a:prstGeom prst="rect">
            <a:avLst/>
          </a:prstGeom>
          <a:noFill/>
        </p:spPr>
        <p:txBody>
          <a:bodyPr wrap="square" rtlCol="0">
            <a:spAutoFit/>
          </a:bodyPr>
          <a:lstStyle/>
          <a:p>
            <a:pPr algn="l" fontAlgn="auto"/>
            <a:r>
              <a:rPr lang="en-GB" sz="1100" b="1" i="0" u="none" strike="noStrike" dirty="0">
                <a:effectLst/>
                <a:latin typeface="-apple-system"/>
              </a:rPr>
              <a:t>Bocconi Students Fintech Society</a:t>
            </a:r>
          </a:p>
        </p:txBody>
      </p:sp>
      <p:grpSp>
        <p:nvGrpSpPr>
          <p:cNvPr id="104" name="Group 103">
            <a:extLst>
              <a:ext uri="{FF2B5EF4-FFF2-40B4-BE49-F238E27FC236}">
                <a16:creationId xmlns:a16="http://schemas.microsoft.com/office/drawing/2014/main" id="{A5C8A721-407C-BE14-9610-7C57306632E3}"/>
              </a:ext>
            </a:extLst>
          </p:cNvPr>
          <p:cNvGrpSpPr/>
          <p:nvPr/>
        </p:nvGrpSpPr>
        <p:grpSpPr>
          <a:xfrm>
            <a:off x="6757580" y="2150941"/>
            <a:ext cx="1524839" cy="2576060"/>
            <a:chOff x="6655334" y="1712663"/>
            <a:chExt cx="1870219" cy="3184207"/>
          </a:xfrm>
        </p:grpSpPr>
        <p:pic>
          <p:nvPicPr>
            <p:cNvPr id="102" name="Picture 101" descr="A screenshot of a phone&#10;&#10;Description automatically generated">
              <a:extLst>
                <a:ext uri="{FF2B5EF4-FFF2-40B4-BE49-F238E27FC236}">
                  <a16:creationId xmlns:a16="http://schemas.microsoft.com/office/drawing/2014/main" id="{CDF19267-F38C-3A11-764D-6F913F95E459}"/>
                </a:ext>
              </a:extLst>
            </p:cNvPr>
            <p:cNvPicPr>
              <a:picLocks noChangeAspect="1"/>
            </p:cNvPicPr>
            <p:nvPr/>
          </p:nvPicPr>
          <p:blipFill rotWithShape="1">
            <a:blip r:embed="rId10">
              <a:extLst>
                <a:ext uri="{28A0092B-C50C-407E-A947-70E740481C1C}">
                  <a14:useLocalDpi xmlns:a14="http://schemas.microsoft.com/office/drawing/2010/main" val="0"/>
                </a:ext>
              </a:extLst>
            </a:blip>
            <a:srcRect t="44166" r="144" b="10894"/>
            <a:stretch/>
          </p:blipFill>
          <p:spPr>
            <a:xfrm>
              <a:off x="6658234" y="3078220"/>
              <a:ext cx="1867319" cy="1818650"/>
            </a:xfrm>
            <a:prstGeom prst="rect">
              <a:avLst/>
            </a:prstGeom>
          </p:spPr>
        </p:pic>
        <p:pic>
          <p:nvPicPr>
            <p:cNvPr id="103" name="Picture 102" descr="A screenshot of a phone&#10;&#10;Description automatically generated">
              <a:extLst>
                <a:ext uri="{FF2B5EF4-FFF2-40B4-BE49-F238E27FC236}">
                  <a16:creationId xmlns:a16="http://schemas.microsoft.com/office/drawing/2014/main" id="{53821E57-3562-1E5D-4ABF-C47CCFF1BFFF}"/>
                </a:ext>
              </a:extLst>
            </p:cNvPr>
            <p:cNvPicPr>
              <a:picLocks noChangeAspect="1"/>
            </p:cNvPicPr>
            <p:nvPr/>
          </p:nvPicPr>
          <p:blipFill rotWithShape="1">
            <a:blip r:embed="rId10">
              <a:extLst>
                <a:ext uri="{28A0092B-C50C-407E-A947-70E740481C1C}">
                  <a14:useLocalDpi xmlns:a14="http://schemas.microsoft.com/office/drawing/2010/main" val="0"/>
                </a:ext>
              </a:extLst>
            </a:blip>
            <a:srcRect t="5756" b="59792"/>
            <a:stretch/>
          </p:blipFill>
          <p:spPr>
            <a:xfrm>
              <a:off x="6655334" y="1712663"/>
              <a:ext cx="1870219" cy="1394357"/>
            </a:xfrm>
            <a:prstGeom prst="rect">
              <a:avLst/>
            </a:prstGeom>
          </p:spPr>
        </p:pic>
      </p:grpSp>
      <p:sp>
        <p:nvSpPr>
          <p:cNvPr id="6" name="Date Placeholder 3">
            <a:extLst>
              <a:ext uri="{FF2B5EF4-FFF2-40B4-BE49-F238E27FC236}">
                <a16:creationId xmlns:a16="http://schemas.microsoft.com/office/drawing/2014/main" id="{031FBD31-EF0B-6B32-F9AC-AA7BFAB00131}"/>
              </a:ext>
            </a:extLst>
          </p:cNvPr>
          <p:cNvSpPr txBox="1">
            <a:spLocks/>
          </p:cNvSpPr>
          <p:nvPr/>
        </p:nvSpPr>
        <p:spPr>
          <a:xfrm>
            <a:off x="35768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November 20, 2024</a:t>
            </a:r>
          </a:p>
        </p:txBody>
      </p:sp>
    </p:spTree>
    <p:extLst>
      <p:ext uri="{BB962C8B-B14F-4D97-AF65-F5344CB8AC3E}">
        <p14:creationId xmlns:p14="http://schemas.microsoft.com/office/powerpoint/2010/main" val="152874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6DBD-FB9C-242E-3602-CD7CDE4FE0A7}"/>
              </a:ext>
            </a:extLst>
          </p:cNvPr>
          <p:cNvSpPr>
            <a:spLocks noGrp="1"/>
          </p:cNvSpPr>
          <p:nvPr>
            <p:ph type="title"/>
          </p:nvPr>
        </p:nvSpPr>
        <p:spPr/>
        <p:txBody>
          <a:bodyPr/>
          <a:lstStyle/>
          <a:p>
            <a:r>
              <a:rPr lang="en-GB"/>
              <a:t>About Operations</a:t>
            </a:r>
          </a:p>
        </p:txBody>
      </p:sp>
      <p:sp>
        <p:nvSpPr>
          <p:cNvPr id="3" name="Content Placeholder 2">
            <a:extLst>
              <a:ext uri="{FF2B5EF4-FFF2-40B4-BE49-F238E27FC236}">
                <a16:creationId xmlns:a16="http://schemas.microsoft.com/office/drawing/2014/main" id="{3B6506B1-FD16-6D5D-864A-77A36C727DAF}"/>
              </a:ext>
            </a:extLst>
          </p:cNvPr>
          <p:cNvSpPr>
            <a:spLocks noGrp="1"/>
          </p:cNvSpPr>
          <p:nvPr>
            <p:ph idx="1"/>
          </p:nvPr>
        </p:nvSpPr>
        <p:spPr>
          <a:xfrm>
            <a:off x="356695" y="1412834"/>
            <a:ext cx="8429625" cy="425450"/>
          </a:xfrm>
          <a:ln>
            <a:noFill/>
          </a:ln>
        </p:spPr>
        <p:txBody>
          <a:bodyPr>
            <a:normAutofit/>
          </a:bodyPr>
          <a:lstStyle/>
          <a:p>
            <a:r>
              <a:rPr lang="en-GB" sz="1500" dirty="0"/>
              <a:t>Following, how Operations is organised:</a:t>
            </a:r>
          </a:p>
        </p:txBody>
      </p:sp>
      <p:sp>
        <p:nvSpPr>
          <p:cNvPr id="5" name="Slide Number Placeholder 4">
            <a:extLst>
              <a:ext uri="{FF2B5EF4-FFF2-40B4-BE49-F238E27FC236}">
                <a16:creationId xmlns:a16="http://schemas.microsoft.com/office/drawing/2014/main" id="{09A507F6-3159-106E-2425-D59BD0654773}"/>
              </a:ext>
            </a:extLst>
          </p:cNvPr>
          <p:cNvSpPr>
            <a:spLocks noGrp="1"/>
          </p:cNvSpPr>
          <p:nvPr>
            <p:ph type="sldNum" sz="quarter" idx="12"/>
          </p:nvPr>
        </p:nvSpPr>
        <p:spPr/>
        <p:txBody>
          <a:bodyPr/>
          <a:lstStyle/>
          <a:p>
            <a:fld id="{330EA680-D336-4FF7-8B7A-9848BB0A1C32}" type="slidenum">
              <a:rPr lang="en-US" smtClean="0"/>
              <a:pPr/>
              <a:t>12</a:t>
            </a:fld>
            <a:endParaRPr lang="en-US"/>
          </a:p>
        </p:txBody>
      </p:sp>
      <p:sp>
        <p:nvSpPr>
          <p:cNvPr id="6" name="Text Placeholder 5">
            <a:extLst>
              <a:ext uri="{FF2B5EF4-FFF2-40B4-BE49-F238E27FC236}">
                <a16:creationId xmlns:a16="http://schemas.microsoft.com/office/drawing/2014/main" id="{1007EB6A-2D9A-F74F-6833-D4960EED02DB}"/>
              </a:ext>
            </a:extLst>
          </p:cNvPr>
          <p:cNvSpPr>
            <a:spLocks noGrp="1"/>
          </p:cNvSpPr>
          <p:nvPr>
            <p:ph type="body" sz="quarter" idx="13"/>
          </p:nvPr>
        </p:nvSpPr>
        <p:spPr/>
        <p:txBody>
          <a:bodyPr/>
          <a:lstStyle/>
          <a:p>
            <a:endParaRPr lang="en-GB" i="1">
              <a:solidFill>
                <a:schemeClr val="tx2"/>
              </a:solidFill>
            </a:endParaRPr>
          </a:p>
        </p:txBody>
      </p:sp>
      <p:cxnSp>
        <p:nvCxnSpPr>
          <p:cNvPr id="61" name="Connettore 1 26">
            <a:extLst>
              <a:ext uri="{FF2B5EF4-FFF2-40B4-BE49-F238E27FC236}">
                <a16:creationId xmlns:a16="http://schemas.microsoft.com/office/drawing/2014/main" id="{8F2020A8-E212-AB33-5F30-602D982A92FA}"/>
              </a:ext>
            </a:extLst>
          </p:cNvPr>
          <p:cNvCxnSpPr>
            <a:cxnSpLocks/>
          </p:cNvCxnSpPr>
          <p:nvPr/>
        </p:nvCxnSpPr>
        <p:spPr>
          <a:xfrm>
            <a:off x="5997767" y="1781574"/>
            <a:ext cx="0" cy="3101416"/>
          </a:xfrm>
          <a:prstGeom prst="line">
            <a:avLst/>
          </a:prstGeom>
          <a:ln cmpd="sng">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62" name="Connettore 1 27">
            <a:extLst>
              <a:ext uri="{FF2B5EF4-FFF2-40B4-BE49-F238E27FC236}">
                <a16:creationId xmlns:a16="http://schemas.microsoft.com/office/drawing/2014/main" id="{37DD8D62-AE3F-F1BA-FF3D-5622F65F2761}"/>
              </a:ext>
            </a:extLst>
          </p:cNvPr>
          <p:cNvCxnSpPr>
            <a:cxnSpLocks/>
          </p:cNvCxnSpPr>
          <p:nvPr/>
        </p:nvCxnSpPr>
        <p:spPr>
          <a:xfrm>
            <a:off x="3470398" y="1792158"/>
            <a:ext cx="0" cy="3000528"/>
          </a:xfrm>
          <a:prstGeom prst="line">
            <a:avLst/>
          </a:prstGeom>
          <a:ln cmpd="sng">
            <a:solidFill>
              <a:schemeClr val="tx1"/>
            </a:solidFill>
            <a:prstDash val="sysDot"/>
          </a:ln>
        </p:spPr>
        <p:style>
          <a:lnRef idx="1">
            <a:schemeClr val="dk1"/>
          </a:lnRef>
          <a:fillRef idx="0">
            <a:schemeClr val="dk1"/>
          </a:fillRef>
          <a:effectRef idx="0">
            <a:schemeClr val="dk1"/>
          </a:effectRef>
          <a:fontRef idx="minor">
            <a:schemeClr val="tx1"/>
          </a:fontRef>
        </p:style>
      </p:cxnSp>
      <p:grpSp>
        <p:nvGrpSpPr>
          <p:cNvPr id="75" name="Group 74">
            <a:extLst>
              <a:ext uri="{FF2B5EF4-FFF2-40B4-BE49-F238E27FC236}">
                <a16:creationId xmlns:a16="http://schemas.microsoft.com/office/drawing/2014/main" id="{3FA0F325-498D-E462-7D5E-93F3B1E61EC7}"/>
              </a:ext>
            </a:extLst>
          </p:cNvPr>
          <p:cNvGrpSpPr/>
          <p:nvPr/>
        </p:nvGrpSpPr>
        <p:grpSpPr>
          <a:xfrm>
            <a:off x="793927" y="1838283"/>
            <a:ext cx="2482240" cy="1919159"/>
            <a:chOff x="358863" y="1830323"/>
            <a:chExt cx="1814434" cy="1357874"/>
          </a:xfrm>
        </p:grpSpPr>
        <p:sp>
          <p:nvSpPr>
            <p:cNvPr id="39" name="Oval 38">
              <a:extLst>
                <a:ext uri="{FF2B5EF4-FFF2-40B4-BE49-F238E27FC236}">
                  <a16:creationId xmlns:a16="http://schemas.microsoft.com/office/drawing/2014/main" id="{B620B9B0-37F2-731E-D8C8-D7DD03E09B8B}"/>
                </a:ext>
              </a:extLst>
            </p:cNvPr>
            <p:cNvSpPr/>
            <p:nvPr/>
          </p:nvSpPr>
          <p:spPr>
            <a:xfrm>
              <a:off x="492492" y="262826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0D23605-45C2-D207-041F-ED3BC835F01C}"/>
                </a:ext>
              </a:extLst>
            </p:cNvPr>
            <p:cNvSpPr/>
            <p:nvPr/>
          </p:nvSpPr>
          <p:spPr>
            <a:xfrm>
              <a:off x="358863" y="2324394"/>
              <a:ext cx="1814434"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4"/>
                  </a:solidFill>
                </a:rPr>
                <a:t>HR &amp; Controlling</a:t>
              </a:r>
            </a:p>
          </p:txBody>
        </p:sp>
        <p:sp>
          <p:nvSpPr>
            <p:cNvPr id="12" name="Rectangle 11">
              <a:extLst>
                <a:ext uri="{FF2B5EF4-FFF2-40B4-BE49-F238E27FC236}">
                  <a16:creationId xmlns:a16="http://schemas.microsoft.com/office/drawing/2014/main" id="{E62A671E-47EE-6182-4F70-5F7E6A6AEDAA}"/>
                </a:ext>
              </a:extLst>
            </p:cNvPr>
            <p:cNvSpPr/>
            <p:nvPr/>
          </p:nvSpPr>
          <p:spPr>
            <a:xfrm>
              <a:off x="542485" y="2543372"/>
              <a:ext cx="1630812"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t>Recruitment</a:t>
              </a:r>
              <a:endParaRPr lang="en-GB" sz="1200" dirty="0"/>
            </a:p>
          </p:txBody>
        </p:sp>
        <p:sp>
          <p:nvSpPr>
            <p:cNvPr id="13" name="Rectangle 12">
              <a:extLst>
                <a:ext uri="{FF2B5EF4-FFF2-40B4-BE49-F238E27FC236}">
                  <a16:creationId xmlns:a16="http://schemas.microsoft.com/office/drawing/2014/main" id="{3D3F6734-AFB0-E864-5FBA-3E9BB1A1088B}"/>
                </a:ext>
              </a:extLst>
            </p:cNvPr>
            <p:cNvSpPr/>
            <p:nvPr/>
          </p:nvSpPr>
          <p:spPr>
            <a:xfrm>
              <a:off x="542486" y="2755830"/>
              <a:ext cx="1630811"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t>Assessment</a:t>
              </a:r>
            </a:p>
          </p:txBody>
        </p:sp>
        <p:sp>
          <p:nvSpPr>
            <p:cNvPr id="14" name="Rectangle 13">
              <a:extLst>
                <a:ext uri="{FF2B5EF4-FFF2-40B4-BE49-F238E27FC236}">
                  <a16:creationId xmlns:a16="http://schemas.microsoft.com/office/drawing/2014/main" id="{D719FE5C-7001-C962-3A0B-2B3EA598E002}"/>
                </a:ext>
              </a:extLst>
            </p:cNvPr>
            <p:cNvSpPr/>
            <p:nvPr/>
          </p:nvSpPr>
          <p:spPr>
            <a:xfrm>
              <a:off x="542486" y="2972689"/>
              <a:ext cx="1630811"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t>Project Management</a:t>
              </a:r>
            </a:p>
          </p:txBody>
        </p:sp>
        <p:sp>
          <p:nvSpPr>
            <p:cNvPr id="33" name="Oval 32">
              <a:extLst>
                <a:ext uri="{FF2B5EF4-FFF2-40B4-BE49-F238E27FC236}">
                  <a16:creationId xmlns:a16="http://schemas.microsoft.com/office/drawing/2014/main" id="{16FDA2E3-0D7F-5162-9690-A23461867280}"/>
                </a:ext>
              </a:extLst>
            </p:cNvPr>
            <p:cNvSpPr/>
            <p:nvPr/>
          </p:nvSpPr>
          <p:spPr>
            <a:xfrm>
              <a:off x="492492" y="285022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descr="Shape&#10;&#10;Description automatically generated with low confidence">
              <a:extLst>
                <a:ext uri="{FF2B5EF4-FFF2-40B4-BE49-F238E27FC236}">
                  <a16:creationId xmlns:a16="http://schemas.microsoft.com/office/drawing/2014/main" id="{2B5C472F-F433-38CE-E494-553FD17997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316" y="1830323"/>
              <a:ext cx="425192" cy="425192"/>
            </a:xfrm>
            <a:prstGeom prst="rect">
              <a:avLst/>
            </a:prstGeom>
            <a:ln>
              <a:noFill/>
            </a:ln>
          </p:spPr>
        </p:pic>
        <p:sp>
          <p:nvSpPr>
            <p:cNvPr id="26" name="Oval 25">
              <a:extLst>
                <a:ext uri="{FF2B5EF4-FFF2-40B4-BE49-F238E27FC236}">
                  <a16:creationId xmlns:a16="http://schemas.microsoft.com/office/drawing/2014/main" id="{6A87590A-AF6B-2118-5D06-C2746FFD09A8}"/>
                </a:ext>
              </a:extLst>
            </p:cNvPr>
            <p:cNvSpPr/>
            <p:nvPr/>
          </p:nvSpPr>
          <p:spPr>
            <a:xfrm>
              <a:off x="492492" y="306572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4" name="Group 73">
            <a:extLst>
              <a:ext uri="{FF2B5EF4-FFF2-40B4-BE49-F238E27FC236}">
                <a16:creationId xmlns:a16="http://schemas.microsoft.com/office/drawing/2014/main" id="{1CBAEF40-F8DF-13DB-0D89-21722AA9D425}"/>
              </a:ext>
            </a:extLst>
          </p:cNvPr>
          <p:cNvGrpSpPr/>
          <p:nvPr/>
        </p:nvGrpSpPr>
        <p:grpSpPr>
          <a:xfrm>
            <a:off x="3664628" y="1838284"/>
            <a:ext cx="1910982" cy="1571700"/>
            <a:chOff x="2561758" y="1830323"/>
            <a:chExt cx="1814744" cy="1141014"/>
          </a:xfrm>
        </p:grpSpPr>
        <p:sp>
          <p:nvSpPr>
            <p:cNvPr id="11" name="Rectangle 10">
              <a:extLst>
                <a:ext uri="{FF2B5EF4-FFF2-40B4-BE49-F238E27FC236}">
                  <a16:creationId xmlns:a16="http://schemas.microsoft.com/office/drawing/2014/main" id="{C472941D-E44C-87AC-08A3-B9DE55D21C71}"/>
                </a:ext>
              </a:extLst>
            </p:cNvPr>
            <p:cNvSpPr/>
            <p:nvPr/>
          </p:nvSpPr>
          <p:spPr>
            <a:xfrm>
              <a:off x="2561758" y="2324394"/>
              <a:ext cx="1814440"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4"/>
                  </a:solidFill>
                </a:rPr>
                <a:t>Accounting</a:t>
              </a:r>
            </a:p>
          </p:txBody>
        </p:sp>
        <p:sp>
          <p:nvSpPr>
            <p:cNvPr id="15" name="Rectangle 14">
              <a:extLst>
                <a:ext uri="{FF2B5EF4-FFF2-40B4-BE49-F238E27FC236}">
                  <a16:creationId xmlns:a16="http://schemas.microsoft.com/office/drawing/2014/main" id="{9CA76F24-8427-6A26-F6A1-CBE7DF4C0754}"/>
                </a:ext>
              </a:extLst>
            </p:cNvPr>
            <p:cNvSpPr/>
            <p:nvPr/>
          </p:nvSpPr>
          <p:spPr>
            <a:xfrm>
              <a:off x="2745690" y="2540322"/>
              <a:ext cx="1630812"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t>Expenses Management</a:t>
              </a:r>
            </a:p>
          </p:txBody>
        </p:sp>
        <p:pic>
          <p:nvPicPr>
            <p:cNvPr id="47" name="Picture 46" descr="Shape&#10;&#10;Description automatically generated with low confidence">
              <a:extLst>
                <a:ext uri="{FF2B5EF4-FFF2-40B4-BE49-F238E27FC236}">
                  <a16:creationId xmlns:a16="http://schemas.microsoft.com/office/drawing/2014/main" id="{4DF07E10-AD33-5682-748D-6D48791D1C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6382" y="1830323"/>
              <a:ext cx="425192" cy="425192"/>
            </a:xfrm>
            <a:prstGeom prst="rect">
              <a:avLst/>
            </a:prstGeom>
            <a:ln>
              <a:noFill/>
            </a:ln>
          </p:spPr>
        </p:pic>
        <p:sp>
          <p:nvSpPr>
            <p:cNvPr id="28" name="Oval 27">
              <a:extLst>
                <a:ext uri="{FF2B5EF4-FFF2-40B4-BE49-F238E27FC236}">
                  <a16:creationId xmlns:a16="http://schemas.microsoft.com/office/drawing/2014/main" id="{C592A0A4-C7E5-276C-8533-A7827F2CE1FE}"/>
                </a:ext>
              </a:extLst>
            </p:cNvPr>
            <p:cNvSpPr/>
            <p:nvPr/>
          </p:nvSpPr>
          <p:spPr>
            <a:xfrm>
              <a:off x="2695697" y="263825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2D82079-69E4-DBB3-8A03-1D1CC726C049}"/>
                </a:ext>
              </a:extLst>
            </p:cNvPr>
            <p:cNvSpPr/>
            <p:nvPr/>
          </p:nvSpPr>
          <p:spPr>
            <a:xfrm>
              <a:off x="2695697" y="285375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EBCF45EF-BD92-C5EE-BB20-A6B2A5C9A15B}"/>
                </a:ext>
              </a:extLst>
            </p:cNvPr>
            <p:cNvSpPr/>
            <p:nvPr/>
          </p:nvSpPr>
          <p:spPr>
            <a:xfrm>
              <a:off x="2745690" y="2755829"/>
              <a:ext cx="1630812"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t>Funds Collection</a:t>
              </a:r>
            </a:p>
          </p:txBody>
        </p:sp>
      </p:grpSp>
      <p:grpSp>
        <p:nvGrpSpPr>
          <p:cNvPr id="72" name="Group 71">
            <a:extLst>
              <a:ext uri="{FF2B5EF4-FFF2-40B4-BE49-F238E27FC236}">
                <a16:creationId xmlns:a16="http://schemas.microsoft.com/office/drawing/2014/main" id="{EF9091B6-41AD-1D6E-BCB5-B819BDAAA251}"/>
              </a:ext>
            </a:extLst>
          </p:cNvPr>
          <p:cNvGrpSpPr/>
          <p:nvPr/>
        </p:nvGrpSpPr>
        <p:grpSpPr>
          <a:xfrm>
            <a:off x="6093351" y="1855102"/>
            <a:ext cx="2378631" cy="3027888"/>
            <a:chOff x="4766827" y="1830323"/>
            <a:chExt cx="1814680" cy="2206052"/>
          </a:xfrm>
        </p:grpSpPr>
        <p:sp>
          <p:nvSpPr>
            <p:cNvPr id="10" name="Rectangle 9">
              <a:extLst>
                <a:ext uri="{FF2B5EF4-FFF2-40B4-BE49-F238E27FC236}">
                  <a16:creationId xmlns:a16="http://schemas.microsoft.com/office/drawing/2014/main" id="{9079BA94-DA59-8F08-E9ED-9C1233C1F5D1}"/>
                </a:ext>
              </a:extLst>
            </p:cNvPr>
            <p:cNvSpPr/>
            <p:nvPr/>
          </p:nvSpPr>
          <p:spPr>
            <a:xfrm>
              <a:off x="4766827" y="2324394"/>
              <a:ext cx="1814429"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4"/>
                  </a:solidFill>
                </a:rPr>
                <a:t>Global Outreach</a:t>
              </a:r>
            </a:p>
          </p:txBody>
        </p:sp>
        <p:sp>
          <p:nvSpPr>
            <p:cNvPr id="21" name="Rectangle 20">
              <a:extLst>
                <a:ext uri="{FF2B5EF4-FFF2-40B4-BE49-F238E27FC236}">
                  <a16:creationId xmlns:a16="http://schemas.microsoft.com/office/drawing/2014/main" id="{0C49376F-F4D8-C788-332F-E502E0B3499D}"/>
                </a:ext>
              </a:extLst>
            </p:cNvPr>
            <p:cNvSpPr/>
            <p:nvPr/>
          </p:nvSpPr>
          <p:spPr>
            <a:xfrm>
              <a:off x="5252491" y="2757181"/>
              <a:ext cx="1328765"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t>Internships</a:t>
              </a:r>
            </a:p>
          </p:txBody>
        </p:sp>
        <p:sp>
          <p:nvSpPr>
            <p:cNvPr id="22" name="Rectangle 21">
              <a:extLst>
                <a:ext uri="{FF2B5EF4-FFF2-40B4-BE49-F238E27FC236}">
                  <a16:creationId xmlns:a16="http://schemas.microsoft.com/office/drawing/2014/main" id="{761483DB-B214-F488-DBB7-66973BAE40DB}"/>
                </a:ext>
              </a:extLst>
            </p:cNvPr>
            <p:cNvSpPr/>
            <p:nvPr/>
          </p:nvSpPr>
          <p:spPr>
            <a:xfrm>
              <a:off x="5252490" y="2972689"/>
              <a:ext cx="1328766"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t>In-company Visits</a:t>
              </a:r>
            </a:p>
          </p:txBody>
        </p:sp>
        <p:sp>
          <p:nvSpPr>
            <p:cNvPr id="23" name="Rectangle 22">
              <a:extLst>
                <a:ext uri="{FF2B5EF4-FFF2-40B4-BE49-F238E27FC236}">
                  <a16:creationId xmlns:a16="http://schemas.microsoft.com/office/drawing/2014/main" id="{5E2E3EB0-F939-D7A5-5942-87F3C89A0ED2}"/>
                </a:ext>
              </a:extLst>
            </p:cNvPr>
            <p:cNvSpPr/>
            <p:nvPr/>
          </p:nvSpPr>
          <p:spPr>
            <a:xfrm>
              <a:off x="5252490" y="3188197"/>
              <a:ext cx="1328766"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t>Partnerships</a:t>
              </a:r>
            </a:p>
          </p:txBody>
        </p:sp>
        <p:sp>
          <p:nvSpPr>
            <p:cNvPr id="25" name="Rectangle 24">
              <a:extLst>
                <a:ext uri="{FF2B5EF4-FFF2-40B4-BE49-F238E27FC236}">
                  <a16:creationId xmlns:a16="http://schemas.microsoft.com/office/drawing/2014/main" id="{2A90BFD9-DA37-033D-053D-2AFDE5E89BAE}"/>
                </a:ext>
              </a:extLst>
            </p:cNvPr>
            <p:cNvSpPr/>
            <p:nvPr/>
          </p:nvSpPr>
          <p:spPr>
            <a:xfrm>
              <a:off x="5252740" y="3619213"/>
              <a:ext cx="1328767" cy="417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t>Contact with other students associations</a:t>
              </a:r>
            </a:p>
          </p:txBody>
        </p:sp>
        <p:pic>
          <p:nvPicPr>
            <p:cNvPr id="49" name="Picture 48" descr="Shape&#10;&#10;Description automatically generated with low confidence">
              <a:extLst>
                <a:ext uri="{FF2B5EF4-FFF2-40B4-BE49-F238E27FC236}">
                  <a16:creationId xmlns:a16="http://schemas.microsoft.com/office/drawing/2014/main" id="{7CDC25B9-6583-DE82-7430-626EE793CB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9313" y="1830323"/>
              <a:ext cx="425192" cy="419455"/>
            </a:xfrm>
            <a:prstGeom prst="rect">
              <a:avLst/>
            </a:prstGeom>
            <a:ln>
              <a:noFill/>
            </a:ln>
          </p:spPr>
        </p:pic>
        <p:sp>
          <p:nvSpPr>
            <p:cNvPr id="48" name="Rectangle 47">
              <a:extLst>
                <a:ext uri="{FF2B5EF4-FFF2-40B4-BE49-F238E27FC236}">
                  <a16:creationId xmlns:a16="http://schemas.microsoft.com/office/drawing/2014/main" id="{4C742C89-DDBD-2A04-F841-42FA9D422761}"/>
                </a:ext>
              </a:extLst>
            </p:cNvPr>
            <p:cNvSpPr/>
            <p:nvPr/>
          </p:nvSpPr>
          <p:spPr>
            <a:xfrm>
              <a:off x="4950444" y="2542464"/>
              <a:ext cx="1630812"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t>Corporate Relations</a:t>
              </a:r>
            </a:p>
          </p:txBody>
        </p:sp>
        <p:sp>
          <p:nvSpPr>
            <p:cNvPr id="50" name="Rectangle 49">
              <a:extLst>
                <a:ext uri="{FF2B5EF4-FFF2-40B4-BE49-F238E27FC236}">
                  <a16:creationId xmlns:a16="http://schemas.microsoft.com/office/drawing/2014/main" id="{9D68ED99-827F-8A6C-BF95-A10FE25FB4CD}"/>
                </a:ext>
              </a:extLst>
            </p:cNvPr>
            <p:cNvSpPr/>
            <p:nvPr/>
          </p:nvSpPr>
          <p:spPr>
            <a:xfrm>
              <a:off x="4950444" y="3405042"/>
              <a:ext cx="1630812"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t>University Affairs</a:t>
              </a:r>
            </a:p>
          </p:txBody>
        </p:sp>
        <p:sp>
          <p:nvSpPr>
            <p:cNvPr id="54" name="Oval 53">
              <a:extLst>
                <a:ext uri="{FF2B5EF4-FFF2-40B4-BE49-F238E27FC236}">
                  <a16:creationId xmlns:a16="http://schemas.microsoft.com/office/drawing/2014/main" id="{8BF2D06B-00F4-70E8-D4AA-0EB26CEF2EA2}"/>
                </a:ext>
              </a:extLst>
            </p:cNvPr>
            <p:cNvSpPr/>
            <p:nvPr/>
          </p:nvSpPr>
          <p:spPr>
            <a:xfrm>
              <a:off x="4896184" y="262735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C8941F12-A729-5567-072C-DC2277A93D57}"/>
                </a:ext>
              </a:extLst>
            </p:cNvPr>
            <p:cNvSpPr/>
            <p:nvPr/>
          </p:nvSpPr>
          <p:spPr>
            <a:xfrm>
              <a:off x="4896184" y="348993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BF6474F9-5E4E-B1E1-6522-3376B4B66D95}"/>
                </a:ext>
              </a:extLst>
            </p:cNvPr>
            <p:cNvSpPr/>
            <p:nvPr/>
          </p:nvSpPr>
          <p:spPr>
            <a:xfrm>
              <a:off x="5215148" y="2850535"/>
              <a:ext cx="28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65" name="Rectangle 64">
              <a:extLst>
                <a:ext uri="{FF2B5EF4-FFF2-40B4-BE49-F238E27FC236}">
                  <a16:creationId xmlns:a16="http://schemas.microsoft.com/office/drawing/2014/main" id="{CE749CFE-317E-85D5-0F12-A8A2E7193B41}"/>
                </a:ext>
              </a:extLst>
            </p:cNvPr>
            <p:cNvSpPr/>
            <p:nvPr/>
          </p:nvSpPr>
          <p:spPr>
            <a:xfrm>
              <a:off x="5215148" y="3066043"/>
              <a:ext cx="28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66" name="Rectangle 65">
              <a:extLst>
                <a:ext uri="{FF2B5EF4-FFF2-40B4-BE49-F238E27FC236}">
                  <a16:creationId xmlns:a16="http://schemas.microsoft.com/office/drawing/2014/main" id="{E44CB7A8-7B2A-904B-1DCE-1CFDD4A5BB9B}"/>
                </a:ext>
              </a:extLst>
            </p:cNvPr>
            <p:cNvSpPr/>
            <p:nvPr/>
          </p:nvSpPr>
          <p:spPr>
            <a:xfrm>
              <a:off x="5215148" y="3281551"/>
              <a:ext cx="28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67" name="Rectangle 66">
              <a:extLst>
                <a:ext uri="{FF2B5EF4-FFF2-40B4-BE49-F238E27FC236}">
                  <a16:creationId xmlns:a16="http://schemas.microsoft.com/office/drawing/2014/main" id="{7F3D379D-437E-A40D-F498-8F8BDE4AFDE0}"/>
                </a:ext>
              </a:extLst>
            </p:cNvPr>
            <p:cNvSpPr/>
            <p:nvPr/>
          </p:nvSpPr>
          <p:spPr>
            <a:xfrm>
              <a:off x="5215399" y="3736220"/>
              <a:ext cx="288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grpSp>
      <p:pic>
        <p:nvPicPr>
          <p:cNvPr id="8" name="Graphic 7" descr="Cycle with people with solid fill">
            <a:extLst>
              <a:ext uri="{FF2B5EF4-FFF2-40B4-BE49-F238E27FC236}">
                <a16:creationId xmlns:a16="http://schemas.microsoft.com/office/drawing/2014/main" id="{876465E5-9FF4-279F-E689-6D417D058B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32860" y="3886495"/>
            <a:ext cx="1011848" cy="1011848"/>
          </a:xfrm>
          <a:prstGeom prst="rect">
            <a:avLst/>
          </a:prstGeom>
        </p:spPr>
      </p:pic>
      <p:pic>
        <p:nvPicPr>
          <p:cNvPr id="18" name="Graphic 17" descr="Coins outline">
            <a:extLst>
              <a:ext uri="{FF2B5EF4-FFF2-40B4-BE49-F238E27FC236}">
                <a16:creationId xmlns:a16="http://schemas.microsoft.com/office/drawing/2014/main" id="{F24668AB-8A3F-6148-6541-196267B0FF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98547" y="4027760"/>
            <a:ext cx="836829" cy="836829"/>
          </a:xfrm>
          <a:prstGeom prst="rect">
            <a:avLst/>
          </a:prstGeom>
        </p:spPr>
      </p:pic>
      <p:sp>
        <p:nvSpPr>
          <p:cNvPr id="7" name="Date Placeholder 3">
            <a:extLst>
              <a:ext uri="{FF2B5EF4-FFF2-40B4-BE49-F238E27FC236}">
                <a16:creationId xmlns:a16="http://schemas.microsoft.com/office/drawing/2014/main" id="{D18F0EAC-D4E4-FB61-ACCC-7B72A01B2D73}"/>
              </a:ext>
            </a:extLst>
          </p:cNvPr>
          <p:cNvSpPr txBox="1">
            <a:spLocks/>
          </p:cNvSpPr>
          <p:nvPr/>
        </p:nvSpPr>
        <p:spPr>
          <a:xfrm>
            <a:off x="35768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November 20, 2024</a:t>
            </a:r>
          </a:p>
        </p:txBody>
      </p:sp>
    </p:spTree>
    <p:extLst>
      <p:ext uri="{BB962C8B-B14F-4D97-AF65-F5344CB8AC3E}">
        <p14:creationId xmlns:p14="http://schemas.microsoft.com/office/powerpoint/2010/main" val="105406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52CA-F055-09B1-7E59-4F98DCB7D65D}"/>
              </a:ext>
            </a:extLst>
          </p:cNvPr>
          <p:cNvSpPr>
            <a:spLocks noGrp="1"/>
          </p:cNvSpPr>
          <p:nvPr>
            <p:ph type="title"/>
          </p:nvPr>
        </p:nvSpPr>
        <p:spPr/>
        <p:txBody>
          <a:bodyPr/>
          <a:lstStyle/>
          <a:p>
            <a:r>
              <a:rPr lang="en-IT"/>
              <a:t>About Global Outreach</a:t>
            </a:r>
          </a:p>
        </p:txBody>
      </p:sp>
      <p:sp>
        <p:nvSpPr>
          <p:cNvPr id="3" name="Content Placeholder 2">
            <a:extLst>
              <a:ext uri="{FF2B5EF4-FFF2-40B4-BE49-F238E27FC236}">
                <a16:creationId xmlns:a16="http://schemas.microsoft.com/office/drawing/2014/main" id="{810AB39B-0E5B-31A4-C5F9-5DC9CD3B7670}"/>
              </a:ext>
            </a:extLst>
          </p:cNvPr>
          <p:cNvSpPr>
            <a:spLocks noGrp="1"/>
          </p:cNvSpPr>
          <p:nvPr>
            <p:ph idx="1"/>
          </p:nvPr>
        </p:nvSpPr>
        <p:spPr/>
        <p:txBody>
          <a:bodyPr/>
          <a:lstStyle/>
          <a:p>
            <a:r>
              <a:rPr lang="en-IT"/>
              <a:t>What does Global Outreach do? </a:t>
            </a:r>
          </a:p>
        </p:txBody>
      </p:sp>
      <p:sp>
        <p:nvSpPr>
          <p:cNvPr id="5" name="Slide Number Placeholder 4">
            <a:extLst>
              <a:ext uri="{FF2B5EF4-FFF2-40B4-BE49-F238E27FC236}">
                <a16:creationId xmlns:a16="http://schemas.microsoft.com/office/drawing/2014/main" id="{CFA3B188-A996-EAC9-6C66-3077F0385A81}"/>
              </a:ext>
            </a:extLst>
          </p:cNvPr>
          <p:cNvSpPr>
            <a:spLocks noGrp="1"/>
          </p:cNvSpPr>
          <p:nvPr>
            <p:ph type="sldNum" sz="quarter" idx="12"/>
          </p:nvPr>
        </p:nvSpPr>
        <p:spPr/>
        <p:txBody>
          <a:bodyPr/>
          <a:lstStyle/>
          <a:p>
            <a:fld id="{330EA680-D336-4FF7-8B7A-9848BB0A1C32}" type="slidenum">
              <a:rPr lang="en-US" smtClean="0"/>
              <a:pPr/>
              <a:t>13</a:t>
            </a:fld>
            <a:endParaRPr lang="en-US"/>
          </a:p>
        </p:txBody>
      </p:sp>
      <p:sp>
        <p:nvSpPr>
          <p:cNvPr id="6" name="Text Placeholder 5">
            <a:extLst>
              <a:ext uri="{FF2B5EF4-FFF2-40B4-BE49-F238E27FC236}">
                <a16:creationId xmlns:a16="http://schemas.microsoft.com/office/drawing/2014/main" id="{3D46379F-8D84-5918-D988-65F9DD1EB7FF}"/>
              </a:ext>
            </a:extLst>
          </p:cNvPr>
          <p:cNvSpPr>
            <a:spLocks noGrp="1"/>
          </p:cNvSpPr>
          <p:nvPr>
            <p:ph type="body" sz="quarter" idx="13"/>
          </p:nvPr>
        </p:nvSpPr>
        <p:spPr/>
        <p:txBody>
          <a:bodyPr/>
          <a:lstStyle/>
          <a:p>
            <a:endParaRPr lang="en-IT" dirty="0"/>
          </a:p>
        </p:txBody>
      </p:sp>
      <p:sp>
        <p:nvSpPr>
          <p:cNvPr id="8" name="Rectangle 7">
            <a:extLst>
              <a:ext uri="{FF2B5EF4-FFF2-40B4-BE49-F238E27FC236}">
                <a16:creationId xmlns:a16="http://schemas.microsoft.com/office/drawing/2014/main" id="{83E1A1F8-BF0F-C6A8-C944-EAE751BB3D75}"/>
              </a:ext>
            </a:extLst>
          </p:cNvPr>
          <p:cNvSpPr/>
          <p:nvPr/>
        </p:nvSpPr>
        <p:spPr>
          <a:xfrm>
            <a:off x="356694" y="1925597"/>
            <a:ext cx="1735200"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accent4"/>
                </a:solidFill>
              </a:rPr>
              <a:t>Corporate Relations</a:t>
            </a:r>
          </a:p>
        </p:txBody>
      </p:sp>
      <p:sp>
        <p:nvSpPr>
          <p:cNvPr id="10" name="Rounded Rectangle 9">
            <a:extLst>
              <a:ext uri="{FF2B5EF4-FFF2-40B4-BE49-F238E27FC236}">
                <a16:creationId xmlns:a16="http://schemas.microsoft.com/office/drawing/2014/main" id="{CCF0EE1F-10CE-AB03-6B0E-F2CE7953A3C8}"/>
              </a:ext>
            </a:extLst>
          </p:cNvPr>
          <p:cNvSpPr/>
          <p:nvPr/>
        </p:nvSpPr>
        <p:spPr>
          <a:xfrm>
            <a:off x="434301" y="2266517"/>
            <a:ext cx="2209657" cy="1297550"/>
          </a:xfrm>
          <a:prstGeom prst="roundRect">
            <a:avLst/>
          </a:prstGeom>
          <a:ln>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dirty="0"/>
              <a:t>Increase</a:t>
            </a:r>
            <a:r>
              <a:rPr lang="en-GB" sz="1050" dirty="0"/>
              <a:t> the number of internships offered to BSFS members from the levels reached in the last academic years, by </a:t>
            </a:r>
            <a:r>
              <a:rPr lang="en-GB" sz="1050" b="1" dirty="0"/>
              <a:t>leveraging</a:t>
            </a:r>
            <a:r>
              <a:rPr lang="en-GB" sz="1050" dirty="0"/>
              <a:t> our </a:t>
            </a:r>
            <a:r>
              <a:rPr lang="en-GB" sz="1050" b="1" dirty="0"/>
              <a:t>network</a:t>
            </a:r>
            <a:r>
              <a:rPr lang="en-GB" sz="1050" dirty="0"/>
              <a:t> and the </a:t>
            </a:r>
            <a:r>
              <a:rPr lang="en-GB" sz="1050" b="1" dirty="0"/>
              <a:t>quality of works </a:t>
            </a:r>
            <a:r>
              <a:rPr lang="en-GB" sz="1050" dirty="0"/>
              <a:t>produced.</a:t>
            </a:r>
          </a:p>
        </p:txBody>
      </p:sp>
      <p:sp>
        <p:nvSpPr>
          <p:cNvPr id="11" name="TextBox 10">
            <a:extLst>
              <a:ext uri="{FF2B5EF4-FFF2-40B4-BE49-F238E27FC236}">
                <a16:creationId xmlns:a16="http://schemas.microsoft.com/office/drawing/2014/main" id="{7C08828A-C603-CD28-13A9-31D636D9AAD8}"/>
              </a:ext>
            </a:extLst>
          </p:cNvPr>
          <p:cNvSpPr txBox="1"/>
          <p:nvPr/>
        </p:nvSpPr>
        <p:spPr>
          <a:xfrm>
            <a:off x="711403" y="2141105"/>
            <a:ext cx="840295" cy="261610"/>
          </a:xfrm>
          <a:prstGeom prst="rect">
            <a:avLst/>
          </a:prstGeom>
          <a:solidFill>
            <a:schemeClr val="bg2"/>
          </a:solidFill>
        </p:spPr>
        <p:txBody>
          <a:bodyPr wrap="none" rtlCol="0">
            <a:spAutoFit/>
          </a:bodyPr>
          <a:lstStyle/>
          <a:p>
            <a:r>
              <a:rPr lang="en-IT" sz="1100" b="1">
                <a:solidFill>
                  <a:schemeClr val="tx2">
                    <a:lumMod val="75000"/>
                  </a:schemeClr>
                </a:solidFill>
              </a:rPr>
              <a:t>Internships</a:t>
            </a:r>
          </a:p>
        </p:txBody>
      </p:sp>
      <p:sp>
        <p:nvSpPr>
          <p:cNvPr id="12" name="Rounded Rectangle 11">
            <a:extLst>
              <a:ext uri="{FF2B5EF4-FFF2-40B4-BE49-F238E27FC236}">
                <a16:creationId xmlns:a16="http://schemas.microsoft.com/office/drawing/2014/main" id="{B389EAC3-3C5D-B736-C3C1-6D4FD3560FC8}"/>
              </a:ext>
            </a:extLst>
          </p:cNvPr>
          <p:cNvSpPr/>
          <p:nvPr/>
        </p:nvSpPr>
        <p:spPr>
          <a:xfrm>
            <a:off x="3505482" y="2266517"/>
            <a:ext cx="2209657" cy="1297550"/>
          </a:xfrm>
          <a:prstGeom prst="roundRect">
            <a:avLst/>
          </a:prstGeom>
          <a:ln>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T" sz="1050" b="1" dirty="0"/>
              <a:t>Reactivate</a:t>
            </a:r>
            <a:r>
              <a:rPr lang="en-IT" sz="1050" dirty="0"/>
              <a:t> the upward trend that BSFS saw in the last two years, during which the association collaborated with companies such as </a:t>
            </a:r>
            <a:r>
              <a:rPr lang="en-IT" sz="1050" b="1" dirty="0"/>
              <a:t>Unicredit</a:t>
            </a:r>
            <a:r>
              <a:rPr lang="en-IT" sz="1050" dirty="0"/>
              <a:t> and </a:t>
            </a:r>
            <a:r>
              <a:rPr lang="en-IT" sz="1050" b="1" dirty="0"/>
              <a:t>Borsa Italiana</a:t>
            </a:r>
            <a:r>
              <a:rPr lang="en-IT" sz="1050" dirty="0"/>
              <a:t>.</a:t>
            </a:r>
          </a:p>
        </p:txBody>
      </p:sp>
      <p:sp>
        <p:nvSpPr>
          <p:cNvPr id="13" name="TextBox 12">
            <a:extLst>
              <a:ext uri="{FF2B5EF4-FFF2-40B4-BE49-F238E27FC236}">
                <a16:creationId xmlns:a16="http://schemas.microsoft.com/office/drawing/2014/main" id="{81D4AAD7-49B6-BCB2-C7A8-0FD20EA4862C}"/>
              </a:ext>
            </a:extLst>
          </p:cNvPr>
          <p:cNvSpPr txBox="1"/>
          <p:nvPr/>
        </p:nvSpPr>
        <p:spPr>
          <a:xfrm>
            <a:off x="3782584" y="2141105"/>
            <a:ext cx="922047" cy="261610"/>
          </a:xfrm>
          <a:prstGeom prst="rect">
            <a:avLst/>
          </a:prstGeom>
          <a:solidFill>
            <a:schemeClr val="bg2"/>
          </a:solidFill>
        </p:spPr>
        <p:txBody>
          <a:bodyPr wrap="none" rtlCol="0">
            <a:spAutoFit/>
          </a:bodyPr>
          <a:lstStyle/>
          <a:p>
            <a:r>
              <a:rPr lang="en-IT" sz="1100" b="1">
                <a:solidFill>
                  <a:schemeClr val="tx2">
                    <a:lumMod val="75000"/>
                  </a:schemeClr>
                </a:solidFill>
              </a:rPr>
              <a:t>Partnerships</a:t>
            </a:r>
          </a:p>
        </p:txBody>
      </p:sp>
      <p:sp>
        <p:nvSpPr>
          <p:cNvPr id="14" name="Rounded Rectangle 13">
            <a:extLst>
              <a:ext uri="{FF2B5EF4-FFF2-40B4-BE49-F238E27FC236}">
                <a16:creationId xmlns:a16="http://schemas.microsoft.com/office/drawing/2014/main" id="{D33D2C5C-AC29-5946-436F-249F60DDD8EA}"/>
              </a:ext>
            </a:extLst>
          </p:cNvPr>
          <p:cNvSpPr/>
          <p:nvPr/>
        </p:nvSpPr>
        <p:spPr>
          <a:xfrm>
            <a:off x="6576663" y="2266517"/>
            <a:ext cx="2209657" cy="1297550"/>
          </a:xfrm>
          <a:prstGeom prst="roundRect">
            <a:avLst/>
          </a:prstGeom>
          <a:ln>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T" sz="1050" b="1" dirty="0"/>
              <a:t>Contact</a:t>
            </a:r>
            <a:r>
              <a:rPr lang="en-IT" sz="1050" dirty="0"/>
              <a:t> companies about the possibility to organise in-company visits reserved to BSFS members or to the greater Bocconi community in general.</a:t>
            </a:r>
          </a:p>
        </p:txBody>
      </p:sp>
      <p:sp>
        <p:nvSpPr>
          <p:cNvPr id="15" name="TextBox 14">
            <a:extLst>
              <a:ext uri="{FF2B5EF4-FFF2-40B4-BE49-F238E27FC236}">
                <a16:creationId xmlns:a16="http://schemas.microsoft.com/office/drawing/2014/main" id="{F47146E5-B877-784F-728B-B66D9D66A9A6}"/>
              </a:ext>
            </a:extLst>
          </p:cNvPr>
          <p:cNvSpPr txBox="1"/>
          <p:nvPr/>
        </p:nvSpPr>
        <p:spPr>
          <a:xfrm>
            <a:off x="6853765" y="2141105"/>
            <a:ext cx="1208985" cy="261610"/>
          </a:xfrm>
          <a:prstGeom prst="rect">
            <a:avLst/>
          </a:prstGeom>
          <a:solidFill>
            <a:schemeClr val="bg2"/>
          </a:solidFill>
        </p:spPr>
        <p:txBody>
          <a:bodyPr wrap="none" rtlCol="0">
            <a:spAutoFit/>
          </a:bodyPr>
          <a:lstStyle/>
          <a:p>
            <a:r>
              <a:rPr lang="en-IT" sz="1100" b="1">
                <a:solidFill>
                  <a:schemeClr val="tx2">
                    <a:lumMod val="75000"/>
                  </a:schemeClr>
                </a:solidFill>
              </a:rPr>
              <a:t>In-company visits</a:t>
            </a:r>
          </a:p>
        </p:txBody>
      </p:sp>
      <p:sp>
        <p:nvSpPr>
          <p:cNvPr id="16" name="Rounded Rectangle 15">
            <a:extLst>
              <a:ext uri="{FF2B5EF4-FFF2-40B4-BE49-F238E27FC236}">
                <a16:creationId xmlns:a16="http://schemas.microsoft.com/office/drawing/2014/main" id="{339735BD-A789-8A13-95DB-187D1C6FAE54}"/>
              </a:ext>
            </a:extLst>
          </p:cNvPr>
          <p:cNvSpPr/>
          <p:nvPr/>
        </p:nvSpPr>
        <p:spPr>
          <a:xfrm>
            <a:off x="1873978" y="4033461"/>
            <a:ext cx="2209657" cy="1297550"/>
          </a:xfrm>
          <a:prstGeom prst="roundRect">
            <a:avLst/>
          </a:prstGeom>
          <a:ln>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T" sz="1050" dirty="0"/>
              <a:t>In 2022, BSFS was invited by the Imperial College Finance Club to join the </a:t>
            </a:r>
            <a:r>
              <a:rPr lang="en-IT" sz="1050" b="1" dirty="0"/>
              <a:t>Royal Challenge (M&amp;A Case Study Competition). </a:t>
            </a:r>
            <a:r>
              <a:rPr lang="en-IT" sz="1050" dirty="0"/>
              <a:t>We want to </a:t>
            </a:r>
            <a:r>
              <a:rPr lang="en-IT" sz="1050" b="1" dirty="0"/>
              <a:t>further explore</a:t>
            </a:r>
            <a:r>
              <a:rPr lang="en-IT" sz="1050" dirty="0"/>
              <a:t> the possibilities associated with such events.</a:t>
            </a:r>
          </a:p>
        </p:txBody>
      </p:sp>
      <p:sp>
        <p:nvSpPr>
          <p:cNvPr id="17" name="TextBox 16">
            <a:extLst>
              <a:ext uri="{FF2B5EF4-FFF2-40B4-BE49-F238E27FC236}">
                <a16:creationId xmlns:a16="http://schemas.microsoft.com/office/drawing/2014/main" id="{B33660B5-B50D-B0D1-4640-E54A03764A3B}"/>
              </a:ext>
            </a:extLst>
          </p:cNvPr>
          <p:cNvSpPr txBox="1"/>
          <p:nvPr/>
        </p:nvSpPr>
        <p:spPr>
          <a:xfrm>
            <a:off x="2151080" y="3908049"/>
            <a:ext cx="973343" cy="261610"/>
          </a:xfrm>
          <a:prstGeom prst="rect">
            <a:avLst/>
          </a:prstGeom>
          <a:solidFill>
            <a:schemeClr val="bg2"/>
          </a:solidFill>
        </p:spPr>
        <p:txBody>
          <a:bodyPr wrap="none" rtlCol="0">
            <a:spAutoFit/>
          </a:bodyPr>
          <a:lstStyle/>
          <a:p>
            <a:r>
              <a:rPr lang="en-IT" sz="1100" b="1">
                <a:solidFill>
                  <a:schemeClr val="tx2">
                    <a:lumMod val="75000"/>
                  </a:schemeClr>
                </a:solidFill>
              </a:rPr>
              <a:t>Competitions</a:t>
            </a:r>
          </a:p>
        </p:txBody>
      </p:sp>
      <p:sp>
        <p:nvSpPr>
          <p:cNvPr id="18" name="Rounded Rectangle 17">
            <a:extLst>
              <a:ext uri="{FF2B5EF4-FFF2-40B4-BE49-F238E27FC236}">
                <a16:creationId xmlns:a16="http://schemas.microsoft.com/office/drawing/2014/main" id="{53E62C1E-FE04-F5ED-21A1-63C165D528BF}"/>
              </a:ext>
            </a:extLst>
          </p:cNvPr>
          <p:cNvSpPr/>
          <p:nvPr/>
        </p:nvSpPr>
        <p:spPr>
          <a:xfrm>
            <a:off x="5060365" y="4033461"/>
            <a:ext cx="2209657" cy="1297550"/>
          </a:xfrm>
          <a:prstGeom prst="roundRect">
            <a:avLst/>
          </a:prstGeom>
          <a:ln>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T" sz="1050" dirty="0"/>
              <a:t>In the past, we were able to organise together with BS Real Estate and BS Finance Society two events that were attended by </a:t>
            </a:r>
            <a:r>
              <a:rPr lang="en-IT" sz="1050" b="1" dirty="0"/>
              <a:t>more than 100 people</a:t>
            </a:r>
            <a:r>
              <a:rPr lang="en-IT" sz="1050" dirty="0"/>
              <a:t>. For 2024-2025 we intend to expand this type of collaborations.</a:t>
            </a:r>
          </a:p>
        </p:txBody>
      </p:sp>
      <p:sp>
        <p:nvSpPr>
          <p:cNvPr id="19" name="TextBox 18">
            <a:extLst>
              <a:ext uri="{FF2B5EF4-FFF2-40B4-BE49-F238E27FC236}">
                <a16:creationId xmlns:a16="http://schemas.microsoft.com/office/drawing/2014/main" id="{0AF3F4E7-C482-C8E9-F002-635AC57366DC}"/>
              </a:ext>
            </a:extLst>
          </p:cNvPr>
          <p:cNvSpPr txBox="1"/>
          <p:nvPr/>
        </p:nvSpPr>
        <p:spPr>
          <a:xfrm>
            <a:off x="5337467" y="3908049"/>
            <a:ext cx="1035861" cy="261610"/>
          </a:xfrm>
          <a:prstGeom prst="rect">
            <a:avLst/>
          </a:prstGeom>
          <a:solidFill>
            <a:schemeClr val="bg2"/>
          </a:solidFill>
        </p:spPr>
        <p:txBody>
          <a:bodyPr wrap="none" rtlCol="0">
            <a:spAutoFit/>
          </a:bodyPr>
          <a:lstStyle/>
          <a:p>
            <a:r>
              <a:rPr lang="en-IT" sz="1100" b="1">
                <a:solidFill>
                  <a:schemeClr val="tx2">
                    <a:lumMod val="75000"/>
                  </a:schemeClr>
                </a:solidFill>
              </a:rPr>
              <a:t>Collaborations</a:t>
            </a:r>
          </a:p>
        </p:txBody>
      </p:sp>
      <p:sp>
        <p:nvSpPr>
          <p:cNvPr id="23" name="Rectangle 22">
            <a:extLst>
              <a:ext uri="{FF2B5EF4-FFF2-40B4-BE49-F238E27FC236}">
                <a16:creationId xmlns:a16="http://schemas.microsoft.com/office/drawing/2014/main" id="{46D0C375-619B-FBDA-F9B2-BB24AE28DC03}"/>
              </a:ext>
            </a:extLst>
          </p:cNvPr>
          <p:cNvSpPr/>
          <p:nvPr/>
        </p:nvSpPr>
        <p:spPr>
          <a:xfrm>
            <a:off x="356694" y="3689479"/>
            <a:ext cx="1735200" cy="215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accent4"/>
                </a:solidFill>
              </a:rPr>
              <a:t>University Affairs</a:t>
            </a:r>
          </a:p>
        </p:txBody>
      </p:sp>
      <p:sp>
        <p:nvSpPr>
          <p:cNvPr id="7" name="Date Placeholder 3">
            <a:extLst>
              <a:ext uri="{FF2B5EF4-FFF2-40B4-BE49-F238E27FC236}">
                <a16:creationId xmlns:a16="http://schemas.microsoft.com/office/drawing/2014/main" id="{977C3EC5-26E4-01D9-E53C-C2C90DE3F62E}"/>
              </a:ext>
            </a:extLst>
          </p:cNvPr>
          <p:cNvSpPr txBox="1">
            <a:spLocks/>
          </p:cNvSpPr>
          <p:nvPr/>
        </p:nvSpPr>
        <p:spPr>
          <a:xfrm>
            <a:off x="35768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November 20, 2024</a:t>
            </a:r>
          </a:p>
        </p:txBody>
      </p:sp>
    </p:spTree>
    <p:extLst>
      <p:ext uri="{BB962C8B-B14F-4D97-AF65-F5344CB8AC3E}">
        <p14:creationId xmlns:p14="http://schemas.microsoft.com/office/powerpoint/2010/main" val="2444552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3767-4CAB-4E0E-B7AB-391B091A8FD2}"/>
              </a:ext>
            </a:extLst>
          </p:cNvPr>
          <p:cNvSpPr>
            <a:spLocks noGrp="1"/>
          </p:cNvSpPr>
          <p:nvPr>
            <p:ph type="title"/>
          </p:nvPr>
        </p:nvSpPr>
        <p:spPr/>
        <p:txBody>
          <a:bodyPr/>
          <a:lstStyle/>
          <a:p>
            <a:r>
              <a:rPr lang="en-GB" dirty="0"/>
              <a:t>Reactivate our partnerships</a:t>
            </a:r>
          </a:p>
        </p:txBody>
      </p:sp>
      <p:sp>
        <p:nvSpPr>
          <p:cNvPr id="3" name="Content Placeholder 2">
            <a:extLst>
              <a:ext uri="{FF2B5EF4-FFF2-40B4-BE49-F238E27FC236}">
                <a16:creationId xmlns:a16="http://schemas.microsoft.com/office/drawing/2014/main" id="{4D5D2912-9ABE-4E03-8B50-14F3E4170044}"/>
              </a:ext>
            </a:extLst>
          </p:cNvPr>
          <p:cNvSpPr>
            <a:spLocks noGrp="1"/>
          </p:cNvSpPr>
          <p:nvPr>
            <p:ph idx="1"/>
          </p:nvPr>
        </p:nvSpPr>
        <p:spPr>
          <a:xfrm>
            <a:off x="356695" y="1412834"/>
            <a:ext cx="8429625" cy="503577"/>
          </a:xfrm>
        </p:spPr>
        <p:txBody>
          <a:bodyPr>
            <a:normAutofit/>
          </a:bodyPr>
          <a:lstStyle/>
          <a:p>
            <a:r>
              <a:rPr lang="en-US" sz="1500" dirty="0"/>
              <a:t>Bocconi Students Fintech Society seeks </a:t>
            </a:r>
            <a:r>
              <a:rPr lang="en-US" sz="1500" dirty="0">
                <a:solidFill>
                  <a:schemeClr val="bg1">
                    <a:lumMod val="60000"/>
                    <a:lumOff val="40000"/>
                  </a:schemeClr>
                </a:solidFill>
              </a:rPr>
              <a:t>active partnerships and collaborations </a:t>
            </a:r>
            <a:r>
              <a:rPr lang="en-US" sz="1500" dirty="0"/>
              <a:t>with professional firms and established associations</a:t>
            </a:r>
            <a:endParaRPr lang="en-GB" sz="1500" dirty="0"/>
          </a:p>
        </p:txBody>
      </p:sp>
      <p:sp>
        <p:nvSpPr>
          <p:cNvPr id="5" name="Slide Number Placeholder 4">
            <a:extLst>
              <a:ext uri="{FF2B5EF4-FFF2-40B4-BE49-F238E27FC236}">
                <a16:creationId xmlns:a16="http://schemas.microsoft.com/office/drawing/2014/main" id="{0C982CB5-2EB4-4EEB-9FB0-F4230A80CC3F}"/>
              </a:ext>
            </a:extLst>
          </p:cNvPr>
          <p:cNvSpPr>
            <a:spLocks noGrp="1"/>
          </p:cNvSpPr>
          <p:nvPr>
            <p:ph type="sldNum" sz="quarter" idx="12"/>
          </p:nvPr>
        </p:nvSpPr>
        <p:spPr/>
        <p:txBody>
          <a:bodyPr/>
          <a:lstStyle/>
          <a:p>
            <a:fld id="{330EA680-D336-4FF7-8B7A-9848BB0A1C32}" type="slidenum">
              <a:rPr lang="en-US" smtClean="0"/>
              <a:pPr/>
              <a:t>14</a:t>
            </a:fld>
            <a:endParaRPr lang="en-US"/>
          </a:p>
        </p:txBody>
      </p:sp>
      <p:sp>
        <p:nvSpPr>
          <p:cNvPr id="6" name="Text Placeholder 5">
            <a:extLst>
              <a:ext uri="{FF2B5EF4-FFF2-40B4-BE49-F238E27FC236}">
                <a16:creationId xmlns:a16="http://schemas.microsoft.com/office/drawing/2014/main" id="{73A94A6B-AB41-4051-8934-D6423FCDCBE2}"/>
              </a:ext>
            </a:extLst>
          </p:cNvPr>
          <p:cNvSpPr>
            <a:spLocks noGrp="1"/>
          </p:cNvSpPr>
          <p:nvPr>
            <p:ph type="body" sz="quarter" idx="13"/>
          </p:nvPr>
        </p:nvSpPr>
        <p:spPr/>
        <p:txBody>
          <a:bodyPr>
            <a:normAutofit/>
          </a:bodyPr>
          <a:lstStyle/>
          <a:p>
            <a:r>
              <a:rPr lang="en-GB" sz="900" dirty="0"/>
              <a:t>Selected partnerships and collaborations with professional firms</a:t>
            </a:r>
          </a:p>
        </p:txBody>
      </p:sp>
      <p:sp>
        <p:nvSpPr>
          <p:cNvPr id="41" name="Rectangle: Rounded Corners 40">
            <a:extLst>
              <a:ext uri="{FF2B5EF4-FFF2-40B4-BE49-F238E27FC236}">
                <a16:creationId xmlns:a16="http://schemas.microsoft.com/office/drawing/2014/main" id="{2AC7581B-5C72-43F3-9180-0B71531B5724}"/>
              </a:ext>
            </a:extLst>
          </p:cNvPr>
          <p:cNvSpPr/>
          <p:nvPr/>
        </p:nvSpPr>
        <p:spPr>
          <a:xfrm>
            <a:off x="6119271" y="2754972"/>
            <a:ext cx="2336455" cy="710934"/>
          </a:xfrm>
          <a:prstGeom prst="roundRect">
            <a:avLst/>
          </a:prstGeom>
          <a:solidFill>
            <a:schemeClr val="bg2">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800" b="1">
                <a:latin typeface="Arial"/>
                <a:cs typeface="Arial"/>
              </a:rPr>
              <a:t>In the Autumn of 2020, </a:t>
            </a:r>
            <a:r>
              <a:rPr lang="en-US" sz="800" b="1" err="1">
                <a:latin typeface="Arial"/>
                <a:cs typeface="Arial"/>
              </a:rPr>
              <a:t>Consultique</a:t>
            </a:r>
            <a:r>
              <a:rPr lang="en-US" sz="800" b="1">
                <a:latin typeface="Arial"/>
                <a:cs typeface="Arial"/>
              </a:rPr>
              <a:t> SCF, an independent financial analysis consultancy, agreed to collaborate on a survey and an event about the way financial advisory is implemented in Italy</a:t>
            </a:r>
            <a:endParaRPr lang="en-CH" sz="800" b="1"/>
          </a:p>
        </p:txBody>
      </p:sp>
      <p:sp>
        <p:nvSpPr>
          <p:cNvPr id="42" name="Rectangle: Rounded Corners 41">
            <a:extLst>
              <a:ext uri="{FF2B5EF4-FFF2-40B4-BE49-F238E27FC236}">
                <a16:creationId xmlns:a16="http://schemas.microsoft.com/office/drawing/2014/main" id="{5AD41065-EA47-4E09-93F9-D8B02E85BB1B}"/>
              </a:ext>
            </a:extLst>
          </p:cNvPr>
          <p:cNvSpPr/>
          <p:nvPr/>
        </p:nvSpPr>
        <p:spPr>
          <a:xfrm>
            <a:off x="6119269" y="4587112"/>
            <a:ext cx="2336455" cy="710934"/>
          </a:xfrm>
          <a:prstGeom prst="roundRect">
            <a:avLst/>
          </a:prstGeom>
          <a:solidFill>
            <a:schemeClr val="bg2">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800" b="1" dirty="0">
                <a:latin typeface="Arial"/>
                <a:cs typeface="Arial"/>
              </a:rPr>
              <a:t>In the Spring of 2020, ZEB Consulting’s Italy Branch agreed to collaborate on a position paper about retail banking’s stagnating industry</a:t>
            </a:r>
            <a:endParaRPr lang="en-CH" sz="800" b="1"/>
          </a:p>
        </p:txBody>
      </p:sp>
      <p:pic>
        <p:nvPicPr>
          <p:cNvPr id="1026" name="Picture 2" descr="Logo">
            <a:extLst>
              <a:ext uri="{FF2B5EF4-FFF2-40B4-BE49-F238E27FC236}">
                <a16:creationId xmlns:a16="http://schemas.microsoft.com/office/drawing/2014/main" id="{C6F8903D-EB7E-473B-9361-CCE963A4D16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15503" y="3945156"/>
            <a:ext cx="1143000" cy="4983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cietà di consulenza finanziaria indipendente, consulenti finanziari,  consulenti fee only, scelta strumenti finanziari">
            <a:extLst>
              <a:ext uri="{FF2B5EF4-FFF2-40B4-BE49-F238E27FC236}">
                <a16:creationId xmlns:a16="http://schemas.microsoft.com/office/drawing/2014/main" id="{6C69C25A-C16B-411F-BE9D-2F8FD7B5CDB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450852" y="2062782"/>
            <a:ext cx="1673291" cy="6048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orsa Italiana: sito ufficiale della Borsa di Milano - Borsa Italiana">
            <a:extLst>
              <a:ext uri="{FF2B5EF4-FFF2-40B4-BE49-F238E27FC236}">
                <a16:creationId xmlns:a16="http://schemas.microsoft.com/office/drawing/2014/main" id="{8782C643-7C16-468F-936C-6A978018724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96717" y="2258174"/>
            <a:ext cx="1867053" cy="4241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4B23753F-1E6B-474D-8169-257431620F05}"/>
              </a:ext>
            </a:extLst>
          </p:cNvPr>
          <p:cNvSpPr/>
          <p:nvPr/>
        </p:nvSpPr>
        <p:spPr>
          <a:xfrm>
            <a:off x="356695" y="2753729"/>
            <a:ext cx="2336455" cy="710934"/>
          </a:xfrm>
          <a:prstGeom prst="roundRect">
            <a:avLst/>
          </a:prstGeom>
          <a:solidFill>
            <a:schemeClr val="bg2">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800" b="1" dirty="0">
                <a:latin typeface="Arial"/>
                <a:cs typeface="Arial"/>
              </a:rPr>
              <a:t>In the Summer of 2021, </a:t>
            </a:r>
            <a:r>
              <a:rPr lang="en-US" sz="800" b="1" dirty="0" err="1">
                <a:latin typeface="Arial"/>
                <a:cs typeface="Arial"/>
              </a:rPr>
              <a:t>assoFintech</a:t>
            </a:r>
            <a:r>
              <a:rPr lang="en-US" sz="800" b="1" dirty="0">
                <a:latin typeface="Arial"/>
                <a:cs typeface="Arial"/>
              </a:rPr>
              <a:t> agreed to initiate #</a:t>
            </a:r>
            <a:r>
              <a:rPr lang="en-US" sz="800" b="1" dirty="0" err="1">
                <a:latin typeface="Arial"/>
                <a:cs typeface="Arial"/>
              </a:rPr>
              <a:t>FutureFintech</a:t>
            </a:r>
            <a:r>
              <a:rPr lang="en-US" sz="800" b="1" dirty="0">
                <a:latin typeface="Arial"/>
                <a:cs typeface="Arial"/>
              </a:rPr>
              <a:t> - aimed at an audience of young university students with the aim of enhance financial education </a:t>
            </a:r>
            <a:endParaRPr lang="en-CH" sz="800" b="1"/>
          </a:p>
        </p:txBody>
      </p:sp>
      <p:sp>
        <p:nvSpPr>
          <p:cNvPr id="22" name="Rectangle: Rounded Corners 21">
            <a:extLst>
              <a:ext uri="{FF2B5EF4-FFF2-40B4-BE49-F238E27FC236}">
                <a16:creationId xmlns:a16="http://schemas.microsoft.com/office/drawing/2014/main" id="{15CC7CEA-BEFA-4F18-9558-A244B0DFBEA1}"/>
              </a:ext>
            </a:extLst>
          </p:cNvPr>
          <p:cNvSpPr/>
          <p:nvPr/>
        </p:nvSpPr>
        <p:spPr>
          <a:xfrm>
            <a:off x="3262015" y="2776761"/>
            <a:ext cx="2336455" cy="710934"/>
          </a:xfrm>
          <a:prstGeom prst="roundRect">
            <a:avLst/>
          </a:prstGeom>
          <a:solidFill>
            <a:schemeClr val="bg2">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800" b="1" dirty="0">
                <a:latin typeface="Arial"/>
                <a:cs typeface="Arial"/>
              </a:rPr>
              <a:t>In the Summer of 2021, </a:t>
            </a:r>
            <a:r>
              <a:rPr lang="en-US" sz="800" b="1" dirty="0" err="1">
                <a:latin typeface="Arial"/>
                <a:cs typeface="Arial"/>
              </a:rPr>
              <a:t>Borsa</a:t>
            </a:r>
            <a:r>
              <a:rPr lang="en-US" sz="800" b="1" dirty="0">
                <a:latin typeface="Arial"/>
                <a:cs typeface="Arial"/>
              </a:rPr>
              <a:t> </a:t>
            </a:r>
            <a:r>
              <a:rPr lang="en-US" sz="800" b="1" dirty="0" err="1">
                <a:latin typeface="Arial"/>
                <a:cs typeface="Arial"/>
              </a:rPr>
              <a:t>Italiana</a:t>
            </a:r>
            <a:r>
              <a:rPr lang="en-US" sz="800" b="1" dirty="0">
                <a:latin typeface="Arial"/>
                <a:cs typeface="Arial"/>
              </a:rPr>
              <a:t> agreed to collaborate with BSFS to promote financial education on a national level</a:t>
            </a:r>
            <a:endParaRPr lang="en-CH" sz="800" b="1"/>
          </a:p>
        </p:txBody>
      </p:sp>
      <p:pic>
        <p:nvPicPr>
          <p:cNvPr id="1034" name="Picture 10" descr="Italy - ITC + DIA World Tour">
            <a:extLst>
              <a:ext uri="{FF2B5EF4-FFF2-40B4-BE49-F238E27FC236}">
                <a16:creationId xmlns:a16="http://schemas.microsoft.com/office/drawing/2014/main" id="{490D1D1C-1D9F-4AA0-92BA-501934AFEC6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2121" y="3837855"/>
            <a:ext cx="1356310" cy="60563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3FD290D6-63DD-413F-9523-B2B2138872D0}"/>
              </a:ext>
            </a:extLst>
          </p:cNvPr>
          <p:cNvSpPr/>
          <p:nvPr/>
        </p:nvSpPr>
        <p:spPr>
          <a:xfrm>
            <a:off x="356695" y="4537922"/>
            <a:ext cx="2336455" cy="710934"/>
          </a:xfrm>
          <a:prstGeom prst="roundRect">
            <a:avLst/>
          </a:prstGeom>
          <a:solidFill>
            <a:schemeClr val="bg2">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800" b="1" i="0">
                <a:effectLst/>
                <a:latin typeface="Arial" panose="020B0604020202020204" pitchFamily="34" charset="0"/>
                <a:cs typeface="Arial" panose="020B0604020202020204" pitchFamily="34" charset="0"/>
              </a:rPr>
              <a:t>In the Spring of 2021, BSFS began collaborating with IIA for the publication of IIA’s monthly newsletter and the content creation related to the </a:t>
            </a:r>
            <a:r>
              <a:rPr lang="en-US" sz="800" b="1" i="0" err="1">
                <a:effectLst/>
                <a:latin typeface="Arial" panose="020B0604020202020204" pitchFamily="34" charset="0"/>
                <a:cs typeface="Arial" panose="020B0604020202020204" pitchFamily="34" charset="0"/>
              </a:rPr>
              <a:t>insurtech</a:t>
            </a:r>
            <a:r>
              <a:rPr lang="en-US" sz="800" b="1" i="0">
                <a:effectLst/>
                <a:latin typeface="Arial" panose="020B0604020202020204" pitchFamily="34" charset="0"/>
                <a:cs typeface="Arial" panose="020B0604020202020204" pitchFamily="34" charset="0"/>
              </a:rPr>
              <a:t> ecosystem</a:t>
            </a:r>
          </a:p>
        </p:txBody>
      </p:sp>
      <p:pic>
        <p:nvPicPr>
          <p:cNvPr id="4" name="Picture 2" descr="Strategia di Brand - UniCredit">
            <a:extLst>
              <a:ext uri="{FF2B5EF4-FFF2-40B4-BE49-F238E27FC236}">
                <a16:creationId xmlns:a16="http://schemas.microsoft.com/office/drawing/2014/main" id="{8D6E4347-3272-4A06-818F-87045BD1ECD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25256" y="3723264"/>
            <a:ext cx="2209972" cy="95357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32871E0A-3527-4988-9FCB-2B01B7ADA261}"/>
              </a:ext>
            </a:extLst>
          </p:cNvPr>
          <p:cNvSpPr/>
          <p:nvPr/>
        </p:nvSpPr>
        <p:spPr>
          <a:xfrm>
            <a:off x="3262014" y="4543653"/>
            <a:ext cx="2336455" cy="710934"/>
          </a:xfrm>
          <a:prstGeom prst="roundRect">
            <a:avLst/>
          </a:prstGeom>
          <a:solidFill>
            <a:schemeClr val="bg2">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800" b="1" i="0" dirty="0">
                <a:effectLst/>
                <a:latin typeface="Arial" panose="020B0604020202020204" pitchFamily="34" charset="0"/>
                <a:cs typeface="Arial" panose="020B0604020202020204" pitchFamily="34" charset="0"/>
              </a:rPr>
              <a:t>We launched a partnership with UniCredit where we scout European Fintech startups in order to organize a “Demo Day” where they pitch. </a:t>
            </a:r>
          </a:p>
        </p:txBody>
      </p:sp>
      <p:pic>
        <p:nvPicPr>
          <p:cNvPr id="4098" name="Picture 2" descr="Homepage - AssoFintech">
            <a:extLst>
              <a:ext uri="{FF2B5EF4-FFF2-40B4-BE49-F238E27FC236}">
                <a16:creationId xmlns:a16="http://schemas.microsoft.com/office/drawing/2014/main" id="{9E4A036E-02E0-2B74-DFF2-7AB44067323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572" t="6887" r="10553" b="19345"/>
          <a:stretch/>
        </p:blipFill>
        <p:spPr bwMode="auto">
          <a:xfrm>
            <a:off x="424066" y="1864800"/>
            <a:ext cx="2196934" cy="888929"/>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CD17AE84-FB5F-C070-0DD1-6CDD1AAEEDA2}"/>
              </a:ext>
            </a:extLst>
          </p:cNvPr>
          <p:cNvSpPr txBox="1">
            <a:spLocks/>
          </p:cNvSpPr>
          <p:nvPr/>
        </p:nvSpPr>
        <p:spPr>
          <a:xfrm>
            <a:off x="35768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November 20, 2024</a:t>
            </a:r>
          </a:p>
        </p:txBody>
      </p:sp>
    </p:spTree>
    <p:extLst>
      <p:ext uri="{BB962C8B-B14F-4D97-AF65-F5344CB8AC3E}">
        <p14:creationId xmlns:p14="http://schemas.microsoft.com/office/powerpoint/2010/main" val="793701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E4C3D0-AD4F-8884-75AC-79E97FBBBDDA}"/>
              </a:ext>
            </a:extLst>
          </p:cNvPr>
          <p:cNvSpPr/>
          <p:nvPr/>
        </p:nvSpPr>
        <p:spPr>
          <a:xfrm>
            <a:off x="0" y="1"/>
            <a:ext cx="91440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dirty="0"/>
              <a:t>C</a:t>
            </a:r>
          </a:p>
        </p:txBody>
      </p:sp>
      <p:pic>
        <p:nvPicPr>
          <p:cNvPr id="2050" name="Picture 2" descr="Bocconi Campus VR">
            <a:extLst>
              <a:ext uri="{FF2B5EF4-FFF2-40B4-BE49-F238E27FC236}">
                <a16:creationId xmlns:a16="http://schemas.microsoft.com/office/drawing/2014/main" id="{C231DC4F-F798-7931-2292-4D68E07E4612}"/>
              </a:ext>
            </a:extLst>
          </p:cNvPr>
          <p:cNvPicPr>
            <a:picLocks noChangeAspect="1" noChangeArrowheads="1"/>
          </p:cNvPicPr>
          <p:nvPr/>
        </p:nvPicPr>
        <p:blipFill rotWithShape="1">
          <a:blip r:embed="rId2">
            <a:alphaModFix amt="66000"/>
            <a:extLst>
              <a:ext uri="{28A0092B-C50C-407E-A947-70E740481C1C}">
                <a14:useLocalDpi xmlns:a14="http://schemas.microsoft.com/office/drawing/2010/main" val="0"/>
              </a:ext>
            </a:extLst>
          </a:blip>
          <a:srcRect l="10317" r="11678" b="12130"/>
          <a:stretch/>
        </p:blipFill>
        <p:spPr bwMode="auto">
          <a:xfrm>
            <a:off x="0" y="0"/>
            <a:ext cx="9144000" cy="6857999"/>
          </a:xfrm>
          <a:prstGeom prst="rect">
            <a:avLst/>
          </a:prstGeom>
          <a:noFill/>
        </p:spPr>
      </p:pic>
      <p:sp>
        <p:nvSpPr>
          <p:cNvPr id="9" name="TextBox 8">
            <a:extLst>
              <a:ext uri="{FF2B5EF4-FFF2-40B4-BE49-F238E27FC236}">
                <a16:creationId xmlns:a16="http://schemas.microsoft.com/office/drawing/2014/main" id="{80BD7497-12A0-2286-8155-307682FF0974}"/>
              </a:ext>
            </a:extLst>
          </p:cNvPr>
          <p:cNvSpPr txBox="1"/>
          <p:nvPr/>
        </p:nvSpPr>
        <p:spPr>
          <a:xfrm>
            <a:off x="2723321" y="2659558"/>
            <a:ext cx="3697357" cy="769441"/>
          </a:xfrm>
          <a:prstGeom prst="rect">
            <a:avLst/>
          </a:prstGeom>
          <a:noFill/>
          <a:effectLst>
            <a:outerShdw blurRad="50800" dist="50800" dir="4320000" algn="ctr" rotWithShape="0">
              <a:srgbClr val="000000">
                <a:alpha val="43137"/>
              </a:srgbClr>
            </a:outerShdw>
          </a:effectLst>
        </p:spPr>
        <p:txBody>
          <a:bodyPr wrap="square" rtlCol="0">
            <a:spAutoFit/>
          </a:bodyPr>
          <a:lstStyle/>
          <a:p>
            <a:r>
              <a:rPr lang="en-IT" sz="4400" b="1" dirty="0">
                <a:solidFill>
                  <a:schemeClr val="bg2"/>
                </a:solidFill>
                <a:latin typeface="BODONI 72 BOOK" pitchFamily="2" charset="0"/>
              </a:rPr>
              <a:t>M&amp;A Division</a:t>
            </a:r>
          </a:p>
        </p:txBody>
      </p:sp>
    </p:spTree>
    <p:extLst>
      <p:ext uri="{BB962C8B-B14F-4D97-AF65-F5344CB8AC3E}">
        <p14:creationId xmlns:p14="http://schemas.microsoft.com/office/powerpoint/2010/main" val="2757705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52CA-F055-09B1-7E59-4F98DCB7D65D}"/>
              </a:ext>
            </a:extLst>
          </p:cNvPr>
          <p:cNvSpPr>
            <a:spLocks noGrp="1"/>
          </p:cNvSpPr>
          <p:nvPr>
            <p:ph type="title"/>
          </p:nvPr>
        </p:nvSpPr>
        <p:spPr/>
        <p:txBody>
          <a:bodyPr/>
          <a:lstStyle/>
          <a:p>
            <a:r>
              <a:rPr lang="en-US" dirty="0"/>
              <a:t>M&amp;A: </a:t>
            </a:r>
            <a:r>
              <a:rPr lang="en-US" dirty="0" err="1"/>
              <a:t>Secureworks</a:t>
            </a:r>
            <a:r>
              <a:rPr lang="en-US" dirty="0"/>
              <a:t> acquired by Sophos</a:t>
            </a:r>
            <a:endParaRPr lang="en-IT" dirty="0"/>
          </a:p>
        </p:txBody>
      </p:sp>
      <p:sp>
        <p:nvSpPr>
          <p:cNvPr id="5" name="Slide Number Placeholder 4">
            <a:extLst>
              <a:ext uri="{FF2B5EF4-FFF2-40B4-BE49-F238E27FC236}">
                <a16:creationId xmlns:a16="http://schemas.microsoft.com/office/drawing/2014/main" id="{CFA3B188-A996-EAC9-6C66-3077F0385A81}"/>
              </a:ext>
            </a:extLst>
          </p:cNvPr>
          <p:cNvSpPr>
            <a:spLocks noGrp="1"/>
          </p:cNvSpPr>
          <p:nvPr>
            <p:ph type="sldNum" sz="quarter" idx="12"/>
          </p:nvPr>
        </p:nvSpPr>
        <p:spPr/>
        <p:txBody>
          <a:bodyPr/>
          <a:lstStyle/>
          <a:p>
            <a:fld id="{330EA680-D336-4FF7-8B7A-9848BB0A1C32}" type="slidenum">
              <a:rPr lang="en-US" smtClean="0"/>
              <a:pPr/>
              <a:t>16</a:t>
            </a:fld>
            <a:endParaRPr lang="en-US"/>
          </a:p>
        </p:txBody>
      </p:sp>
      <p:sp>
        <p:nvSpPr>
          <p:cNvPr id="6" name="Text Placeholder 5">
            <a:extLst>
              <a:ext uri="{FF2B5EF4-FFF2-40B4-BE49-F238E27FC236}">
                <a16:creationId xmlns:a16="http://schemas.microsoft.com/office/drawing/2014/main" id="{3D46379F-8D84-5918-D988-65F9DD1EB7FF}"/>
              </a:ext>
            </a:extLst>
          </p:cNvPr>
          <p:cNvSpPr>
            <a:spLocks noGrp="1"/>
          </p:cNvSpPr>
          <p:nvPr>
            <p:ph type="body" sz="quarter" idx="13"/>
          </p:nvPr>
        </p:nvSpPr>
        <p:spPr/>
        <p:txBody>
          <a:bodyPr/>
          <a:lstStyle/>
          <a:p>
            <a:endParaRPr lang="en-IT" dirty="0"/>
          </a:p>
        </p:txBody>
      </p:sp>
      <p:sp>
        <p:nvSpPr>
          <p:cNvPr id="20" name="Content Placeholder 6">
            <a:extLst>
              <a:ext uri="{FF2B5EF4-FFF2-40B4-BE49-F238E27FC236}">
                <a16:creationId xmlns:a16="http://schemas.microsoft.com/office/drawing/2014/main" id="{C180433C-EE02-762C-CE0C-634202ACC4B4}"/>
              </a:ext>
            </a:extLst>
          </p:cNvPr>
          <p:cNvSpPr>
            <a:spLocks noGrp="1"/>
          </p:cNvSpPr>
          <p:nvPr>
            <p:ph idx="14"/>
          </p:nvPr>
        </p:nvSpPr>
        <p:spPr>
          <a:xfrm>
            <a:off x="592394" y="1678041"/>
            <a:ext cx="3785708" cy="2535111"/>
          </a:xfrm>
        </p:spPr>
        <p:txBody>
          <a:bodyPr>
            <a:noAutofit/>
          </a:bodyPr>
          <a:lstStyle/>
          <a:p>
            <a:pPr algn="l">
              <a:buFont typeface="Arial" panose="020B0604020202020204" pitchFamily="34" charset="0"/>
              <a:buChar char="•"/>
            </a:pPr>
            <a:r>
              <a:rPr lang="en-GB" sz="1200" b="1" i="0" u="none" strike="noStrike" dirty="0">
                <a:solidFill>
                  <a:srgbClr val="242424"/>
                </a:solidFill>
                <a:effectLst/>
              </a:rPr>
              <a:t> Deal Value:</a:t>
            </a:r>
            <a:r>
              <a:rPr lang="en-GB" sz="1200" b="0" i="0" u="none" strike="noStrike" dirty="0">
                <a:solidFill>
                  <a:srgbClr val="242424"/>
                </a:solidFill>
                <a:effectLst/>
              </a:rPr>
              <a:t> ~$860 million</a:t>
            </a:r>
          </a:p>
          <a:p>
            <a:pPr algn="l">
              <a:buFont typeface="Arial" panose="020B0604020202020204" pitchFamily="34" charset="0"/>
              <a:buChar char="•"/>
            </a:pPr>
            <a:r>
              <a:rPr lang="en-GB" sz="1200" b="1" i="0" u="none" strike="noStrike" dirty="0">
                <a:solidFill>
                  <a:srgbClr val="242424"/>
                </a:solidFill>
                <a:effectLst/>
              </a:rPr>
              <a:t> Date:</a:t>
            </a:r>
            <a:r>
              <a:rPr lang="en-GB" sz="1200" b="0" i="0" u="none" strike="noStrike" dirty="0">
                <a:solidFill>
                  <a:srgbClr val="242424"/>
                </a:solidFill>
                <a:effectLst/>
              </a:rPr>
              <a:t> October 2024</a:t>
            </a:r>
          </a:p>
          <a:p>
            <a:pPr algn="l">
              <a:buFont typeface="Arial" panose="020B0604020202020204" pitchFamily="34" charset="0"/>
              <a:buChar char="•"/>
            </a:pPr>
            <a:r>
              <a:rPr lang="en-GB" sz="1200" b="1" i="0" u="none" strike="noStrike" dirty="0">
                <a:solidFill>
                  <a:srgbClr val="242424"/>
                </a:solidFill>
                <a:effectLst/>
              </a:rPr>
              <a:t> Target Company:</a:t>
            </a:r>
            <a:r>
              <a:rPr lang="en-GB" sz="1200" b="0" i="0" u="none" strike="noStrike" dirty="0">
                <a:solidFill>
                  <a:srgbClr val="242424"/>
                </a:solidFill>
                <a:effectLst/>
              </a:rPr>
              <a:t> </a:t>
            </a:r>
            <a:r>
              <a:rPr lang="en-GB" sz="1200" b="0" i="0" u="none" strike="noStrike" dirty="0" err="1">
                <a:solidFill>
                  <a:srgbClr val="242424"/>
                </a:solidFill>
                <a:effectLst/>
              </a:rPr>
              <a:t>Secureworks</a:t>
            </a:r>
            <a:r>
              <a:rPr lang="en-GB" sz="1200" b="0" i="0" u="none" strike="noStrike" dirty="0">
                <a:solidFill>
                  <a:srgbClr val="242424"/>
                </a:solidFill>
                <a:effectLst/>
              </a:rPr>
              <a:t> (NASDAQ: SCWX)</a:t>
            </a:r>
          </a:p>
          <a:p>
            <a:pPr algn="l">
              <a:buFont typeface="Arial" panose="020B0604020202020204" pitchFamily="34" charset="0"/>
              <a:buChar char="•"/>
            </a:pPr>
            <a:r>
              <a:rPr lang="en-GB" sz="1200" b="1" i="0" u="none" strike="noStrike" dirty="0">
                <a:solidFill>
                  <a:srgbClr val="242424"/>
                </a:solidFill>
                <a:effectLst/>
              </a:rPr>
              <a:t>Acquirer:</a:t>
            </a:r>
            <a:r>
              <a:rPr lang="en-GB" sz="1200" b="0" i="0" u="none" strike="noStrike" dirty="0">
                <a:solidFill>
                  <a:srgbClr val="242424"/>
                </a:solidFill>
                <a:effectLst/>
              </a:rPr>
              <a:t> Sophos</a:t>
            </a:r>
          </a:p>
        </p:txBody>
      </p:sp>
      <p:sp>
        <p:nvSpPr>
          <p:cNvPr id="21" name="Content Placeholder 2">
            <a:extLst>
              <a:ext uri="{FF2B5EF4-FFF2-40B4-BE49-F238E27FC236}">
                <a16:creationId xmlns:a16="http://schemas.microsoft.com/office/drawing/2014/main" id="{B426D2AB-E390-CFB0-238A-E14956850A20}"/>
              </a:ext>
            </a:extLst>
          </p:cNvPr>
          <p:cNvSpPr>
            <a:spLocks noGrp="1"/>
          </p:cNvSpPr>
          <p:nvPr>
            <p:ph idx="1"/>
          </p:nvPr>
        </p:nvSpPr>
        <p:spPr>
          <a:xfrm>
            <a:off x="605727" y="1262853"/>
            <a:ext cx="3624361" cy="425450"/>
          </a:xfrm>
        </p:spPr>
        <p:txBody>
          <a:bodyPr>
            <a:normAutofit/>
          </a:bodyPr>
          <a:lstStyle/>
          <a:p>
            <a:r>
              <a:rPr lang="en-US" sz="1600" dirty="0"/>
              <a:t>Deal Overview:</a:t>
            </a:r>
          </a:p>
        </p:txBody>
      </p:sp>
      <p:grpSp>
        <p:nvGrpSpPr>
          <p:cNvPr id="22" name="Group 21">
            <a:extLst>
              <a:ext uri="{FF2B5EF4-FFF2-40B4-BE49-F238E27FC236}">
                <a16:creationId xmlns:a16="http://schemas.microsoft.com/office/drawing/2014/main" id="{C508B37E-153D-1D2B-86C7-9D430D1FCB48}"/>
              </a:ext>
            </a:extLst>
          </p:cNvPr>
          <p:cNvGrpSpPr/>
          <p:nvPr/>
        </p:nvGrpSpPr>
        <p:grpSpPr>
          <a:xfrm>
            <a:off x="547230" y="2968980"/>
            <a:ext cx="3850941" cy="1262962"/>
            <a:chOff x="356693" y="3840889"/>
            <a:chExt cx="3850941" cy="1262962"/>
          </a:xfrm>
        </p:grpSpPr>
        <p:sp>
          <p:nvSpPr>
            <p:cNvPr id="24" name="Content Placeholder 2">
              <a:extLst>
                <a:ext uri="{FF2B5EF4-FFF2-40B4-BE49-F238E27FC236}">
                  <a16:creationId xmlns:a16="http://schemas.microsoft.com/office/drawing/2014/main" id="{5E3CD20A-9B3E-7793-7272-C9D83F3C0B4B}"/>
                </a:ext>
              </a:extLst>
            </p:cNvPr>
            <p:cNvSpPr txBox="1">
              <a:spLocks/>
            </p:cNvSpPr>
            <p:nvPr/>
          </p:nvSpPr>
          <p:spPr>
            <a:xfrm>
              <a:off x="356693" y="3840889"/>
              <a:ext cx="3624361" cy="4254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Target Company Profile: </a:t>
              </a:r>
            </a:p>
          </p:txBody>
        </p:sp>
        <p:sp>
          <p:nvSpPr>
            <p:cNvPr id="25" name="Content Placeholder 6">
              <a:extLst>
                <a:ext uri="{FF2B5EF4-FFF2-40B4-BE49-F238E27FC236}">
                  <a16:creationId xmlns:a16="http://schemas.microsoft.com/office/drawing/2014/main" id="{B1DA9D56-786C-AB8B-7052-D98651CC851B}"/>
                </a:ext>
              </a:extLst>
            </p:cNvPr>
            <p:cNvSpPr txBox="1">
              <a:spLocks/>
            </p:cNvSpPr>
            <p:nvPr/>
          </p:nvSpPr>
          <p:spPr>
            <a:xfrm>
              <a:off x="381789" y="4196080"/>
              <a:ext cx="3825845" cy="9077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Arial" panose="020B0604020202020204" pitchFamily="34" charset="0"/>
                <a:buChar char="•"/>
              </a:pPr>
              <a:r>
                <a:rPr lang="en-GB" sz="1200" b="1" i="0" u="none" strike="noStrike" dirty="0">
                  <a:solidFill>
                    <a:srgbClr val="242424"/>
                  </a:solidFill>
                  <a:effectLst/>
                </a:rPr>
                <a:t> Industry:</a:t>
              </a:r>
              <a:r>
                <a:rPr lang="en-GB" sz="1200" b="0" i="0" u="none" strike="noStrike" dirty="0">
                  <a:solidFill>
                    <a:srgbClr val="242424"/>
                  </a:solidFill>
                  <a:effectLst/>
                </a:rPr>
                <a:t> Cybersecurity</a:t>
              </a:r>
            </a:p>
            <a:p>
              <a:pPr algn="l">
                <a:buFont typeface="Arial" panose="020B0604020202020204" pitchFamily="34" charset="0"/>
                <a:buChar char="•"/>
              </a:pPr>
              <a:r>
                <a:rPr lang="en-GB" sz="1200" b="1" i="0" u="none" strike="noStrike" dirty="0">
                  <a:solidFill>
                    <a:srgbClr val="242424"/>
                  </a:solidFill>
                  <a:effectLst/>
                </a:rPr>
                <a:t> Specialization:</a:t>
              </a:r>
              <a:r>
                <a:rPr lang="en-GB" sz="1200" b="0" i="0" u="none" strike="noStrike" dirty="0">
                  <a:solidFill>
                    <a:srgbClr val="242424"/>
                  </a:solidFill>
                  <a:effectLst/>
                </a:rPr>
                <a:t> Security and resilience solutions for global organizations</a:t>
              </a:r>
            </a:p>
            <a:p>
              <a:pPr>
                <a:lnSpc>
                  <a:spcPct val="100000"/>
                </a:lnSpc>
                <a:spcBef>
                  <a:spcPts val="0"/>
                </a:spcBef>
              </a:pPr>
              <a:endParaRPr lang="en-US" sz="1200" dirty="0"/>
            </a:p>
          </p:txBody>
        </p:sp>
      </p:grpSp>
      <p:grpSp>
        <p:nvGrpSpPr>
          <p:cNvPr id="26" name="Group 25">
            <a:extLst>
              <a:ext uri="{FF2B5EF4-FFF2-40B4-BE49-F238E27FC236}">
                <a16:creationId xmlns:a16="http://schemas.microsoft.com/office/drawing/2014/main" id="{9D5FEE24-AF1D-EC69-650F-CBC4ED3AEA38}"/>
              </a:ext>
            </a:extLst>
          </p:cNvPr>
          <p:cNvGrpSpPr/>
          <p:nvPr/>
        </p:nvGrpSpPr>
        <p:grpSpPr>
          <a:xfrm>
            <a:off x="605728" y="4267803"/>
            <a:ext cx="3850936" cy="2097735"/>
            <a:chOff x="356695" y="5065525"/>
            <a:chExt cx="3850936" cy="2097735"/>
          </a:xfrm>
        </p:grpSpPr>
        <p:sp>
          <p:nvSpPr>
            <p:cNvPr id="27" name="Content Placeholder 2">
              <a:extLst>
                <a:ext uri="{FF2B5EF4-FFF2-40B4-BE49-F238E27FC236}">
                  <a16:creationId xmlns:a16="http://schemas.microsoft.com/office/drawing/2014/main" id="{57E0BC45-92D7-B68F-95E3-23DE7171469B}"/>
                </a:ext>
              </a:extLst>
            </p:cNvPr>
            <p:cNvSpPr txBox="1">
              <a:spLocks/>
            </p:cNvSpPr>
            <p:nvPr/>
          </p:nvSpPr>
          <p:spPr>
            <a:xfrm>
              <a:off x="356695" y="5065525"/>
              <a:ext cx="3624361" cy="4254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Team members</a:t>
              </a:r>
            </a:p>
          </p:txBody>
        </p:sp>
        <p:sp>
          <p:nvSpPr>
            <p:cNvPr id="28" name="Content Placeholder 6">
              <a:extLst>
                <a:ext uri="{FF2B5EF4-FFF2-40B4-BE49-F238E27FC236}">
                  <a16:creationId xmlns:a16="http://schemas.microsoft.com/office/drawing/2014/main" id="{681BCDA3-AF3C-887D-5AE8-B5AF0FE770CC}"/>
                </a:ext>
              </a:extLst>
            </p:cNvPr>
            <p:cNvSpPr txBox="1">
              <a:spLocks/>
            </p:cNvSpPr>
            <p:nvPr/>
          </p:nvSpPr>
          <p:spPr>
            <a:xfrm>
              <a:off x="381786" y="5395229"/>
              <a:ext cx="3825845" cy="17680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200" b="1" dirty="0"/>
                <a:t>- 3 to 4 </a:t>
              </a:r>
              <a:r>
                <a:rPr lang="en-US" sz="1200" dirty="0"/>
                <a:t>students maximum</a:t>
              </a:r>
            </a:p>
            <a:p>
              <a:pPr>
                <a:lnSpc>
                  <a:spcPct val="100000"/>
                </a:lnSpc>
                <a:spcBef>
                  <a:spcPts val="0"/>
                </a:spcBef>
              </a:pPr>
              <a:r>
                <a:rPr lang="en-US" sz="1200" dirty="0"/>
                <a:t>- </a:t>
              </a:r>
              <a:r>
                <a:rPr lang="en-US" sz="1200" dirty="0">
                  <a:solidFill>
                    <a:srgbClr val="000000"/>
                  </a:solidFill>
                </a:rPr>
                <a:t>Individuals who are interested in M&amp;A analysis and cybersecurity. </a:t>
              </a:r>
            </a:p>
            <a:p>
              <a:pPr>
                <a:lnSpc>
                  <a:spcPct val="100000"/>
                </a:lnSpc>
                <a:spcBef>
                  <a:spcPts val="0"/>
                </a:spcBef>
              </a:pPr>
              <a:endParaRPr lang="en-US" sz="1200" dirty="0"/>
            </a:p>
          </p:txBody>
        </p:sp>
      </p:grpSp>
      <p:grpSp>
        <p:nvGrpSpPr>
          <p:cNvPr id="29" name="Group 28">
            <a:extLst>
              <a:ext uri="{FF2B5EF4-FFF2-40B4-BE49-F238E27FC236}">
                <a16:creationId xmlns:a16="http://schemas.microsoft.com/office/drawing/2014/main" id="{77A39FF8-772E-E67C-E2AC-1BB7F99A6B54}"/>
              </a:ext>
            </a:extLst>
          </p:cNvPr>
          <p:cNvGrpSpPr/>
          <p:nvPr/>
        </p:nvGrpSpPr>
        <p:grpSpPr>
          <a:xfrm>
            <a:off x="4577643" y="1310077"/>
            <a:ext cx="3732604" cy="2118923"/>
            <a:chOff x="4577643" y="1310077"/>
            <a:chExt cx="3732604" cy="2118923"/>
          </a:xfrm>
        </p:grpSpPr>
        <p:sp>
          <p:nvSpPr>
            <p:cNvPr id="30" name="Content Placeholder 6">
              <a:extLst>
                <a:ext uri="{FF2B5EF4-FFF2-40B4-BE49-F238E27FC236}">
                  <a16:creationId xmlns:a16="http://schemas.microsoft.com/office/drawing/2014/main" id="{74C78162-8789-B2C8-BEAB-CB8071E041BC}"/>
                </a:ext>
              </a:extLst>
            </p:cNvPr>
            <p:cNvSpPr txBox="1">
              <a:spLocks/>
            </p:cNvSpPr>
            <p:nvPr/>
          </p:nvSpPr>
          <p:spPr>
            <a:xfrm>
              <a:off x="4637230" y="1660969"/>
              <a:ext cx="3673017" cy="17680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Arial" panose="020B0604020202020204" pitchFamily="34" charset="0"/>
                <a:buChar char="•"/>
              </a:pPr>
              <a:r>
                <a:rPr lang="en-GB" sz="1200" b="1" i="0" u="none" strike="noStrike" dirty="0">
                  <a:solidFill>
                    <a:srgbClr val="242424"/>
                  </a:solidFill>
                  <a:effectLst/>
                </a:rPr>
                <a:t> Strategic Integration:</a:t>
              </a:r>
              <a:r>
                <a:rPr lang="en-GB" sz="1200" b="0" i="0" u="none" strike="noStrike" dirty="0">
                  <a:solidFill>
                    <a:srgbClr val="242424"/>
                  </a:solidFill>
                  <a:effectLst/>
                </a:rPr>
                <a:t> Sophos aims to integrate </a:t>
              </a:r>
              <a:r>
                <a:rPr lang="en-GB" sz="1200" b="0" i="0" u="none" strike="noStrike" dirty="0" err="1">
                  <a:solidFill>
                    <a:srgbClr val="242424"/>
                  </a:solidFill>
                  <a:effectLst/>
                </a:rPr>
                <a:t>Secureworks</a:t>
              </a:r>
              <a:r>
                <a:rPr lang="en-GB" sz="1200" b="0" i="0" u="none" strike="noStrike" dirty="0">
                  <a:solidFill>
                    <a:srgbClr val="242424"/>
                  </a:solidFill>
                  <a:effectLst/>
                </a:rPr>
                <a:t>' services to enhance its cybersecurity offerings.</a:t>
              </a:r>
            </a:p>
            <a:p>
              <a:pPr algn="l">
                <a:buFont typeface="Arial" panose="020B0604020202020204" pitchFamily="34" charset="0"/>
                <a:buChar char="•"/>
              </a:pPr>
              <a:r>
                <a:rPr lang="en-GB" sz="1200" b="1" i="0" u="none" strike="noStrike" dirty="0">
                  <a:solidFill>
                    <a:srgbClr val="242424"/>
                  </a:solidFill>
                  <a:effectLst/>
                </a:rPr>
                <a:t> Strengthening Capabilities:</a:t>
              </a:r>
              <a:r>
                <a:rPr lang="en-GB" sz="1200" b="0" i="0" u="none" strike="noStrike" dirty="0">
                  <a:solidFill>
                    <a:srgbClr val="242424"/>
                  </a:solidFill>
                  <a:effectLst/>
                </a:rPr>
                <a:t> The acquisition is intended to bolster the security and resilience of organizations of varying sizes.</a:t>
              </a:r>
            </a:p>
            <a:p>
              <a:br>
                <a:rPr lang="en-GB" sz="1200" dirty="0"/>
              </a:br>
              <a:endParaRPr lang="en-US" sz="1200" dirty="0"/>
            </a:p>
          </p:txBody>
        </p:sp>
        <p:sp>
          <p:nvSpPr>
            <p:cNvPr id="31" name="Content Placeholder 2">
              <a:extLst>
                <a:ext uri="{FF2B5EF4-FFF2-40B4-BE49-F238E27FC236}">
                  <a16:creationId xmlns:a16="http://schemas.microsoft.com/office/drawing/2014/main" id="{8F717799-3FC8-F64F-3582-69D705F9B9AA}"/>
                </a:ext>
              </a:extLst>
            </p:cNvPr>
            <p:cNvSpPr txBox="1">
              <a:spLocks/>
            </p:cNvSpPr>
            <p:nvPr/>
          </p:nvSpPr>
          <p:spPr>
            <a:xfrm>
              <a:off x="4577643" y="1310077"/>
              <a:ext cx="3624361" cy="4254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i="0" u="none" strike="noStrike" dirty="0">
                  <a:effectLst/>
                </a:rPr>
                <a:t>Deal Rationale :</a:t>
              </a:r>
              <a:endParaRPr lang="en-US" sz="1600" dirty="0"/>
            </a:p>
          </p:txBody>
        </p:sp>
      </p:grpSp>
      <p:pic>
        <p:nvPicPr>
          <p:cNvPr id="32" name="Picture 4" descr="To Our Customers and Partners | Secureworks">
            <a:extLst>
              <a:ext uri="{FF2B5EF4-FFF2-40B4-BE49-F238E27FC236}">
                <a16:creationId xmlns:a16="http://schemas.microsoft.com/office/drawing/2014/main" id="{23FB18FB-B585-4800-2F71-8626D6440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337" y="3339824"/>
            <a:ext cx="3682497" cy="19333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3">
            <a:extLst>
              <a:ext uri="{FF2B5EF4-FFF2-40B4-BE49-F238E27FC236}">
                <a16:creationId xmlns:a16="http://schemas.microsoft.com/office/drawing/2014/main" id="{D65FFF38-A8B0-6C29-CD74-4F052168976D}"/>
              </a:ext>
            </a:extLst>
          </p:cNvPr>
          <p:cNvSpPr txBox="1">
            <a:spLocks/>
          </p:cNvSpPr>
          <p:nvPr/>
        </p:nvSpPr>
        <p:spPr>
          <a:xfrm>
            <a:off x="35768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November 20, 2024</a:t>
            </a:r>
          </a:p>
        </p:txBody>
      </p:sp>
    </p:spTree>
    <p:extLst>
      <p:ext uri="{BB962C8B-B14F-4D97-AF65-F5344CB8AC3E}">
        <p14:creationId xmlns:p14="http://schemas.microsoft.com/office/powerpoint/2010/main" val="82424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52CA-F055-09B1-7E59-4F98DCB7D65D}"/>
              </a:ext>
            </a:extLst>
          </p:cNvPr>
          <p:cNvSpPr>
            <a:spLocks noGrp="1"/>
          </p:cNvSpPr>
          <p:nvPr>
            <p:ph type="title"/>
          </p:nvPr>
        </p:nvSpPr>
        <p:spPr/>
        <p:txBody>
          <a:bodyPr/>
          <a:lstStyle/>
          <a:p>
            <a:r>
              <a:rPr lang="en-US" dirty="0"/>
              <a:t>M&amp;A: 2024 Fintech M&amp;A Trends Update</a:t>
            </a:r>
            <a:endParaRPr lang="en-IT" dirty="0"/>
          </a:p>
        </p:txBody>
      </p:sp>
      <p:sp>
        <p:nvSpPr>
          <p:cNvPr id="5" name="Slide Number Placeholder 4">
            <a:extLst>
              <a:ext uri="{FF2B5EF4-FFF2-40B4-BE49-F238E27FC236}">
                <a16:creationId xmlns:a16="http://schemas.microsoft.com/office/drawing/2014/main" id="{CFA3B188-A996-EAC9-6C66-3077F0385A81}"/>
              </a:ext>
            </a:extLst>
          </p:cNvPr>
          <p:cNvSpPr>
            <a:spLocks noGrp="1"/>
          </p:cNvSpPr>
          <p:nvPr>
            <p:ph type="sldNum" sz="quarter" idx="12"/>
          </p:nvPr>
        </p:nvSpPr>
        <p:spPr/>
        <p:txBody>
          <a:bodyPr/>
          <a:lstStyle/>
          <a:p>
            <a:fld id="{330EA680-D336-4FF7-8B7A-9848BB0A1C32}" type="slidenum">
              <a:rPr lang="en-US" smtClean="0"/>
              <a:pPr/>
              <a:t>17</a:t>
            </a:fld>
            <a:endParaRPr lang="en-US"/>
          </a:p>
        </p:txBody>
      </p:sp>
      <p:sp>
        <p:nvSpPr>
          <p:cNvPr id="6" name="Text Placeholder 5">
            <a:extLst>
              <a:ext uri="{FF2B5EF4-FFF2-40B4-BE49-F238E27FC236}">
                <a16:creationId xmlns:a16="http://schemas.microsoft.com/office/drawing/2014/main" id="{3D46379F-8D84-5918-D988-65F9DD1EB7FF}"/>
              </a:ext>
            </a:extLst>
          </p:cNvPr>
          <p:cNvSpPr>
            <a:spLocks noGrp="1"/>
          </p:cNvSpPr>
          <p:nvPr>
            <p:ph type="body" sz="quarter" idx="13"/>
          </p:nvPr>
        </p:nvSpPr>
        <p:spPr/>
        <p:txBody>
          <a:bodyPr/>
          <a:lstStyle/>
          <a:p>
            <a:endParaRPr lang="en-IT" dirty="0"/>
          </a:p>
        </p:txBody>
      </p:sp>
      <p:sp>
        <p:nvSpPr>
          <p:cNvPr id="20" name="Content Placeholder 6">
            <a:extLst>
              <a:ext uri="{FF2B5EF4-FFF2-40B4-BE49-F238E27FC236}">
                <a16:creationId xmlns:a16="http://schemas.microsoft.com/office/drawing/2014/main" id="{C180433C-EE02-762C-CE0C-634202ACC4B4}"/>
              </a:ext>
            </a:extLst>
          </p:cNvPr>
          <p:cNvSpPr>
            <a:spLocks noGrp="1"/>
          </p:cNvSpPr>
          <p:nvPr>
            <p:ph idx="14"/>
          </p:nvPr>
        </p:nvSpPr>
        <p:spPr>
          <a:xfrm>
            <a:off x="592394" y="1678041"/>
            <a:ext cx="3785708" cy="1439427"/>
          </a:xfrm>
        </p:spPr>
        <p:txBody>
          <a:bodyPr>
            <a:noAutofit/>
          </a:bodyPr>
          <a:lstStyle/>
          <a:p>
            <a:pPr algn="l">
              <a:buFont typeface="Arial" panose="020B0604020202020204" pitchFamily="34" charset="0"/>
              <a:buChar char="•"/>
            </a:pPr>
            <a:r>
              <a:rPr lang="en-GB" sz="1200" b="1" i="0" u="none" strike="noStrike" dirty="0">
                <a:solidFill>
                  <a:srgbClr val="242424"/>
                </a:solidFill>
                <a:effectLst/>
              </a:rPr>
              <a:t> Last Year's Success:</a:t>
            </a:r>
            <a:r>
              <a:rPr lang="en-GB" sz="1200" b="0" i="0" u="none" strike="noStrike" dirty="0">
                <a:solidFill>
                  <a:srgbClr val="242424"/>
                </a:solidFill>
                <a:effectLst/>
              </a:rPr>
              <a:t> In 2023, we conducted an in-depth analysis of fintech M&amp;A trends, covering notable acquisitions, segment analysis, and regional highlights.</a:t>
            </a:r>
          </a:p>
          <a:p>
            <a:pPr algn="l">
              <a:buFont typeface="Arial" panose="020B0604020202020204" pitchFamily="34" charset="0"/>
              <a:buChar char="•"/>
            </a:pPr>
            <a:r>
              <a:rPr lang="en-GB" sz="1200" b="1" i="0" u="none" strike="noStrike" dirty="0">
                <a:solidFill>
                  <a:srgbClr val="242424"/>
                </a:solidFill>
                <a:effectLst/>
              </a:rPr>
              <a:t> Building on Insights:</a:t>
            </a:r>
            <a:r>
              <a:rPr lang="en-GB" sz="1200" b="0" i="0" u="none" strike="noStrike" dirty="0">
                <a:solidFill>
                  <a:srgbClr val="242424"/>
                </a:solidFill>
                <a:effectLst/>
              </a:rPr>
              <a:t> This year, we will continue our comprehensive review, focusing on the latest deals and emerging trends in the fintech sector.</a:t>
            </a:r>
          </a:p>
        </p:txBody>
      </p:sp>
      <p:sp>
        <p:nvSpPr>
          <p:cNvPr id="21" name="Content Placeholder 2">
            <a:extLst>
              <a:ext uri="{FF2B5EF4-FFF2-40B4-BE49-F238E27FC236}">
                <a16:creationId xmlns:a16="http://schemas.microsoft.com/office/drawing/2014/main" id="{B426D2AB-E390-CFB0-238A-E14956850A20}"/>
              </a:ext>
            </a:extLst>
          </p:cNvPr>
          <p:cNvSpPr>
            <a:spLocks noGrp="1"/>
          </p:cNvSpPr>
          <p:nvPr>
            <p:ph idx="1"/>
          </p:nvPr>
        </p:nvSpPr>
        <p:spPr>
          <a:xfrm>
            <a:off x="605727" y="1262853"/>
            <a:ext cx="3624361" cy="425450"/>
          </a:xfrm>
        </p:spPr>
        <p:txBody>
          <a:bodyPr>
            <a:normAutofit/>
          </a:bodyPr>
          <a:lstStyle/>
          <a:p>
            <a:r>
              <a:rPr lang="en-GB" sz="1600" dirty="0"/>
              <a:t>Continuing Our Analysis:</a:t>
            </a:r>
            <a:r>
              <a:rPr lang="en-US" sz="1600" dirty="0"/>
              <a:t>:</a:t>
            </a:r>
          </a:p>
        </p:txBody>
      </p:sp>
      <p:grpSp>
        <p:nvGrpSpPr>
          <p:cNvPr id="26" name="Group 25">
            <a:extLst>
              <a:ext uri="{FF2B5EF4-FFF2-40B4-BE49-F238E27FC236}">
                <a16:creationId xmlns:a16="http://schemas.microsoft.com/office/drawing/2014/main" id="{9D5FEE24-AF1D-EC69-650F-CBC4ED3AEA38}"/>
              </a:ext>
            </a:extLst>
          </p:cNvPr>
          <p:cNvGrpSpPr/>
          <p:nvPr/>
        </p:nvGrpSpPr>
        <p:grpSpPr>
          <a:xfrm>
            <a:off x="584810" y="4546279"/>
            <a:ext cx="3850936" cy="2097735"/>
            <a:chOff x="356695" y="5065525"/>
            <a:chExt cx="3850936" cy="2097735"/>
          </a:xfrm>
        </p:grpSpPr>
        <p:sp>
          <p:nvSpPr>
            <p:cNvPr id="27" name="Content Placeholder 2">
              <a:extLst>
                <a:ext uri="{FF2B5EF4-FFF2-40B4-BE49-F238E27FC236}">
                  <a16:creationId xmlns:a16="http://schemas.microsoft.com/office/drawing/2014/main" id="{57E0BC45-92D7-B68F-95E3-23DE7171469B}"/>
                </a:ext>
              </a:extLst>
            </p:cNvPr>
            <p:cNvSpPr txBox="1">
              <a:spLocks/>
            </p:cNvSpPr>
            <p:nvPr/>
          </p:nvSpPr>
          <p:spPr>
            <a:xfrm>
              <a:off x="356695" y="5065525"/>
              <a:ext cx="3624361" cy="4254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Team members</a:t>
              </a:r>
            </a:p>
          </p:txBody>
        </p:sp>
        <p:sp>
          <p:nvSpPr>
            <p:cNvPr id="28" name="Content Placeholder 6">
              <a:extLst>
                <a:ext uri="{FF2B5EF4-FFF2-40B4-BE49-F238E27FC236}">
                  <a16:creationId xmlns:a16="http://schemas.microsoft.com/office/drawing/2014/main" id="{681BCDA3-AF3C-887D-5AE8-B5AF0FE770CC}"/>
                </a:ext>
              </a:extLst>
            </p:cNvPr>
            <p:cNvSpPr txBox="1">
              <a:spLocks/>
            </p:cNvSpPr>
            <p:nvPr/>
          </p:nvSpPr>
          <p:spPr>
            <a:xfrm>
              <a:off x="381786" y="5395229"/>
              <a:ext cx="3825845" cy="17680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200" b="1" dirty="0"/>
                <a:t>- 3 to 5 </a:t>
              </a:r>
              <a:r>
                <a:rPr lang="en-US" sz="1200" dirty="0"/>
                <a:t>students maximum</a:t>
              </a:r>
            </a:p>
            <a:p>
              <a:pPr>
                <a:lnSpc>
                  <a:spcPct val="100000"/>
                </a:lnSpc>
                <a:spcBef>
                  <a:spcPts val="0"/>
                </a:spcBef>
              </a:pPr>
              <a:r>
                <a:rPr lang="en-US" sz="1200" dirty="0"/>
                <a:t>- </a:t>
              </a:r>
              <a:r>
                <a:rPr lang="en-US" sz="1200" dirty="0">
                  <a:solidFill>
                    <a:srgbClr val="000000"/>
                  </a:solidFill>
                </a:rPr>
                <a:t>Individuals who are interested in M&amp;A analysis and cybersecurity. </a:t>
              </a:r>
            </a:p>
            <a:p>
              <a:pPr>
                <a:lnSpc>
                  <a:spcPct val="100000"/>
                </a:lnSpc>
                <a:spcBef>
                  <a:spcPts val="0"/>
                </a:spcBef>
              </a:pPr>
              <a:endParaRPr lang="en-US" sz="1200" dirty="0"/>
            </a:p>
          </p:txBody>
        </p:sp>
      </p:grpSp>
      <p:grpSp>
        <p:nvGrpSpPr>
          <p:cNvPr id="29" name="Group 28">
            <a:extLst>
              <a:ext uri="{FF2B5EF4-FFF2-40B4-BE49-F238E27FC236}">
                <a16:creationId xmlns:a16="http://schemas.microsoft.com/office/drawing/2014/main" id="{77A39FF8-772E-E67C-E2AC-1BB7F99A6B54}"/>
              </a:ext>
            </a:extLst>
          </p:cNvPr>
          <p:cNvGrpSpPr/>
          <p:nvPr/>
        </p:nvGrpSpPr>
        <p:grpSpPr>
          <a:xfrm>
            <a:off x="4577643" y="1310077"/>
            <a:ext cx="3732604" cy="2118923"/>
            <a:chOff x="4577643" y="1310077"/>
            <a:chExt cx="3732604" cy="2118923"/>
          </a:xfrm>
        </p:grpSpPr>
        <p:sp>
          <p:nvSpPr>
            <p:cNvPr id="30" name="Content Placeholder 6">
              <a:extLst>
                <a:ext uri="{FF2B5EF4-FFF2-40B4-BE49-F238E27FC236}">
                  <a16:creationId xmlns:a16="http://schemas.microsoft.com/office/drawing/2014/main" id="{74C78162-8789-B2C8-BEAB-CB8071E041BC}"/>
                </a:ext>
              </a:extLst>
            </p:cNvPr>
            <p:cNvSpPr txBox="1">
              <a:spLocks/>
            </p:cNvSpPr>
            <p:nvPr/>
          </p:nvSpPr>
          <p:spPr>
            <a:xfrm>
              <a:off x="4637230" y="1660969"/>
              <a:ext cx="3673017" cy="17680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Arial" panose="020B0604020202020204" pitchFamily="34" charset="0"/>
                <a:buChar char="•"/>
              </a:pPr>
              <a:r>
                <a:rPr lang="en-GB" sz="1200" b="1" i="0" u="none" strike="noStrike" dirty="0">
                  <a:solidFill>
                    <a:srgbClr val="242424"/>
                  </a:solidFill>
                  <a:effectLst/>
                </a:rPr>
                <a:t> Notable Acquisitions:</a:t>
              </a:r>
              <a:r>
                <a:rPr lang="en-GB" sz="1200" b="0" i="0" u="none" strike="noStrike" dirty="0">
                  <a:solidFill>
                    <a:srgbClr val="242424"/>
                  </a:solidFill>
                  <a:effectLst/>
                </a:rPr>
                <a:t> Highlighting significant deals and their strategic implications.</a:t>
              </a:r>
            </a:p>
            <a:p>
              <a:pPr algn="l">
                <a:buFont typeface="Arial" panose="020B0604020202020204" pitchFamily="34" charset="0"/>
                <a:buChar char="•"/>
              </a:pPr>
              <a:r>
                <a:rPr lang="en-GB" sz="1200" b="1" i="0" u="none" strike="noStrike" dirty="0">
                  <a:solidFill>
                    <a:srgbClr val="242424"/>
                  </a:solidFill>
                  <a:effectLst/>
                </a:rPr>
                <a:t> Segment Analysis:</a:t>
              </a:r>
              <a:r>
                <a:rPr lang="en-GB" sz="1200" b="0" i="0" u="none" strike="noStrike" dirty="0">
                  <a:solidFill>
                    <a:srgbClr val="242424"/>
                  </a:solidFill>
                  <a:effectLst/>
                </a:rPr>
                <a:t> Examining investment trends across various fintech segments.</a:t>
              </a:r>
            </a:p>
            <a:p>
              <a:pPr algn="l">
                <a:buFont typeface="Arial" panose="020B0604020202020204" pitchFamily="34" charset="0"/>
                <a:buChar char="•"/>
              </a:pPr>
              <a:r>
                <a:rPr lang="en-GB" sz="1200" b="1" i="0" u="none" strike="noStrike" dirty="0">
                  <a:solidFill>
                    <a:srgbClr val="242424"/>
                  </a:solidFill>
                  <a:effectLst/>
                </a:rPr>
                <a:t> Regional Highlights:</a:t>
              </a:r>
              <a:r>
                <a:rPr lang="en-GB" sz="1200" b="0" i="0" u="none" strike="noStrike" dirty="0">
                  <a:solidFill>
                    <a:srgbClr val="242424"/>
                  </a:solidFill>
                  <a:effectLst/>
                </a:rPr>
                <a:t> Providing insights into M&amp;A activities in different regions.</a:t>
              </a:r>
            </a:p>
            <a:p>
              <a:br>
                <a:rPr lang="en-GB" sz="1200" dirty="0"/>
              </a:br>
              <a:endParaRPr lang="en-US" sz="1200" dirty="0"/>
            </a:p>
          </p:txBody>
        </p:sp>
        <p:sp>
          <p:nvSpPr>
            <p:cNvPr id="31" name="Content Placeholder 2">
              <a:extLst>
                <a:ext uri="{FF2B5EF4-FFF2-40B4-BE49-F238E27FC236}">
                  <a16:creationId xmlns:a16="http://schemas.microsoft.com/office/drawing/2014/main" id="{8F717799-3FC8-F64F-3582-69D705F9B9AA}"/>
                </a:ext>
              </a:extLst>
            </p:cNvPr>
            <p:cNvSpPr txBox="1">
              <a:spLocks/>
            </p:cNvSpPr>
            <p:nvPr/>
          </p:nvSpPr>
          <p:spPr>
            <a:xfrm>
              <a:off x="4577643" y="1310077"/>
              <a:ext cx="3624361" cy="4254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Key Areas of Focus:</a:t>
              </a:r>
              <a:endParaRPr lang="en-US" sz="1600" dirty="0"/>
            </a:p>
          </p:txBody>
        </p:sp>
      </p:grpSp>
      <p:grpSp>
        <p:nvGrpSpPr>
          <p:cNvPr id="3" name="Group 2">
            <a:extLst>
              <a:ext uri="{FF2B5EF4-FFF2-40B4-BE49-F238E27FC236}">
                <a16:creationId xmlns:a16="http://schemas.microsoft.com/office/drawing/2014/main" id="{4372BC9C-FE81-E183-ACD3-3D8E23064BCE}"/>
              </a:ext>
            </a:extLst>
          </p:cNvPr>
          <p:cNvGrpSpPr/>
          <p:nvPr/>
        </p:nvGrpSpPr>
        <p:grpSpPr>
          <a:xfrm>
            <a:off x="559714" y="3054015"/>
            <a:ext cx="3850941" cy="1262962"/>
            <a:chOff x="356693" y="3840889"/>
            <a:chExt cx="3850941" cy="1262962"/>
          </a:xfrm>
        </p:grpSpPr>
        <p:sp>
          <p:nvSpPr>
            <p:cNvPr id="7" name="Content Placeholder 2">
              <a:extLst>
                <a:ext uri="{FF2B5EF4-FFF2-40B4-BE49-F238E27FC236}">
                  <a16:creationId xmlns:a16="http://schemas.microsoft.com/office/drawing/2014/main" id="{45E751ED-BB78-389B-AE85-B90DFCDDB21F}"/>
                </a:ext>
              </a:extLst>
            </p:cNvPr>
            <p:cNvSpPr txBox="1">
              <a:spLocks/>
            </p:cNvSpPr>
            <p:nvPr/>
          </p:nvSpPr>
          <p:spPr>
            <a:xfrm>
              <a:off x="356693" y="3840889"/>
              <a:ext cx="3624361" cy="4254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Why This Matters :</a:t>
              </a:r>
              <a:endParaRPr lang="en-US" sz="1600" dirty="0"/>
            </a:p>
          </p:txBody>
        </p:sp>
        <p:sp>
          <p:nvSpPr>
            <p:cNvPr id="8" name="Content Placeholder 6">
              <a:extLst>
                <a:ext uri="{FF2B5EF4-FFF2-40B4-BE49-F238E27FC236}">
                  <a16:creationId xmlns:a16="http://schemas.microsoft.com/office/drawing/2014/main" id="{A428A654-5CE6-8A60-814F-7A0DA3C2FD12}"/>
                </a:ext>
              </a:extLst>
            </p:cNvPr>
            <p:cNvSpPr txBox="1">
              <a:spLocks/>
            </p:cNvSpPr>
            <p:nvPr/>
          </p:nvSpPr>
          <p:spPr>
            <a:xfrm>
              <a:off x="381789" y="4196080"/>
              <a:ext cx="3825845" cy="9077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Arial" panose="020B0604020202020204" pitchFamily="34" charset="0"/>
                <a:buChar char="•"/>
              </a:pPr>
              <a:r>
                <a:rPr lang="en-GB" sz="1200" b="1" i="0" u="none" strike="noStrike" dirty="0">
                  <a:solidFill>
                    <a:srgbClr val="242424"/>
                  </a:solidFill>
                  <a:effectLst/>
                </a:rPr>
                <a:t> Staying Informed:</a:t>
              </a:r>
              <a:r>
                <a:rPr lang="en-GB" sz="1200" b="0" i="0" u="none" strike="noStrike" dirty="0">
                  <a:solidFill>
                    <a:srgbClr val="242424"/>
                  </a:solidFill>
                  <a:effectLst/>
                </a:rPr>
                <a:t> Keeping up with the latest trends helps us understand the evolving landscape of fintech M&amp;A.</a:t>
              </a:r>
            </a:p>
            <a:p>
              <a:pPr algn="l">
                <a:buFont typeface="Arial" panose="020B0604020202020204" pitchFamily="34" charset="0"/>
                <a:buChar char="•"/>
              </a:pPr>
              <a:r>
                <a:rPr lang="en-GB" sz="1200" b="1" i="0" u="none" strike="noStrike" dirty="0">
                  <a:solidFill>
                    <a:srgbClr val="242424"/>
                  </a:solidFill>
                  <a:effectLst/>
                </a:rPr>
                <a:t> Strategic Insights:</a:t>
              </a:r>
              <a:r>
                <a:rPr lang="en-GB" sz="1200" b="0" i="0" u="none" strike="noStrike" dirty="0">
                  <a:solidFill>
                    <a:srgbClr val="242424"/>
                  </a:solidFill>
                  <a:effectLst/>
                </a:rPr>
                <a:t> </a:t>
              </a:r>
              <a:r>
                <a:rPr lang="en-GB" sz="1200" b="0" i="0" u="none" strike="noStrike" dirty="0" err="1">
                  <a:solidFill>
                    <a:srgbClr val="242424"/>
                  </a:solidFill>
                  <a:effectLst/>
                </a:rPr>
                <a:t>Analyzing</a:t>
              </a:r>
              <a:r>
                <a:rPr lang="en-GB" sz="1200" b="0" i="0" u="none" strike="noStrike" dirty="0">
                  <a:solidFill>
                    <a:srgbClr val="242424"/>
                  </a:solidFill>
                  <a:effectLst/>
                </a:rPr>
                <a:t> these deals provides valuable insights into market dynamics and strategic moves by key players.</a:t>
              </a:r>
            </a:p>
            <a:p>
              <a:pPr>
                <a:lnSpc>
                  <a:spcPct val="100000"/>
                </a:lnSpc>
                <a:spcBef>
                  <a:spcPts val="0"/>
                </a:spcBef>
              </a:pPr>
              <a:endParaRPr lang="en-US" sz="1200" dirty="0"/>
            </a:p>
          </p:txBody>
        </p:sp>
      </p:grpSp>
      <p:pic>
        <p:nvPicPr>
          <p:cNvPr id="10" name="Picture 9" descr="A close-up of a graph&#10;&#10;Description automatically generated">
            <a:extLst>
              <a:ext uri="{FF2B5EF4-FFF2-40B4-BE49-F238E27FC236}">
                <a16:creationId xmlns:a16="http://schemas.microsoft.com/office/drawing/2014/main" id="{0FA961E1-06A2-C9BF-4DC4-C4AD88F38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740" y="2986439"/>
            <a:ext cx="3362932" cy="2405472"/>
          </a:xfrm>
          <a:prstGeom prst="rect">
            <a:avLst/>
          </a:prstGeom>
        </p:spPr>
      </p:pic>
      <p:sp>
        <p:nvSpPr>
          <p:cNvPr id="11" name="TextBox 10">
            <a:extLst>
              <a:ext uri="{FF2B5EF4-FFF2-40B4-BE49-F238E27FC236}">
                <a16:creationId xmlns:a16="http://schemas.microsoft.com/office/drawing/2014/main" id="{8EA2236B-F79A-2EC2-FACE-2295DC69364C}"/>
              </a:ext>
            </a:extLst>
          </p:cNvPr>
          <p:cNvSpPr txBox="1"/>
          <p:nvPr/>
        </p:nvSpPr>
        <p:spPr>
          <a:xfrm>
            <a:off x="4834028" y="5225334"/>
            <a:ext cx="3362932" cy="261610"/>
          </a:xfrm>
          <a:prstGeom prst="rect">
            <a:avLst/>
          </a:prstGeom>
          <a:noFill/>
        </p:spPr>
        <p:txBody>
          <a:bodyPr wrap="square" rtlCol="0">
            <a:spAutoFit/>
          </a:bodyPr>
          <a:lstStyle/>
          <a:p>
            <a:r>
              <a:rPr lang="en-GB" sz="1100" i="1" dirty="0">
                <a:solidFill>
                  <a:schemeClr val="bg2">
                    <a:lumMod val="50000"/>
                  </a:schemeClr>
                </a:solidFill>
                <a:latin typeface="Arial" panose="020B0604020202020204" pitchFamily="34" charset="0"/>
                <a:cs typeface="Arial" panose="020B0604020202020204" pitchFamily="34" charset="0"/>
              </a:rPr>
              <a:t>Slide from last year outlook</a:t>
            </a:r>
            <a:endParaRPr lang="en-IT" sz="1100" i="1" dirty="0">
              <a:solidFill>
                <a:schemeClr val="bg2">
                  <a:lumMod val="50000"/>
                </a:schemeClr>
              </a:solidFill>
              <a:latin typeface="Arial" panose="020B0604020202020204" pitchFamily="34" charset="0"/>
              <a:cs typeface="Arial" panose="020B0604020202020204" pitchFamily="34" charset="0"/>
            </a:endParaRPr>
          </a:p>
        </p:txBody>
      </p:sp>
      <p:sp>
        <p:nvSpPr>
          <p:cNvPr id="9" name="Date Placeholder 3">
            <a:extLst>
              <a:ext uri="{FF2B5EF4-FFF2-40B4-BE49-F238E27FC236}">
                <a16:creationId xmlns:a16="http://schemas.microsoft.com/office/drawing/2014/main" id="{D8B67480-39AD-613D-8C05-360BC19E1496}"/>
              </a:ext>
            </a:extLst>
          </p:cNvPr>
          <p:cNvSpPr txBox="1">
            <a:spLocks/>
          </p:cNvSpPr>
          <p:nvPr/>
        </p:nvSpPr>
        <p:spPr>
          <a:xfrm>
            <a:off x="35768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November 20, 2024</a:t>
            </a:r>
          </a:p>
        </p:txBody>
      </p:sp>
    </p:spTree>
    <p:extLst>
      <p:ext uri="{BB962C8B-B14F-4D97-AF65-F5344CB8AC3E}">
        <p14:creationId xmlns:p14="http://schemas.microsoft.com/office/powerpoint/2010/main" val="913178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E4C3D0-AD4F-8884-75AC-79E97FBBBDDA}"/>
              </a:ext>
            </a:extLst>
          </p:cNvPr>
          <p:cNvSpPr/>
          <p:nvPr/>
        </p:nvSpPr>
        <p:spPr>
          <a:xfrm>
            <a:off x="0" y="1"/>
            <a:ext cx="91440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dirty="0"/>
              <a:t>C</a:t>
            </a:r>
          </a:p>
        </p:txBody>
      </p:sp>
      <p:pic>
        <p:nvPicPr>
          <p:cNvPr id="2050" name="Picture 2" descr="Bocconi Campus VR">
            <a:extLst>
              <a:ext uri="{FF2B5EF4-FFF2-40B4-BE49-F238E27FC236}">
                <a16:creationId xmlns:a16="http://schemas.microsoft.com/office/drawing/2014/main" id="{C231DC4F-F798-7931-2292-4D68E07E4612}"/>
              </a:ext>
            </a:extLst>
          </p:cNvPr>
          <p:cNvPicPr>
            <a:picLocks noChangeAspect="1" noChangeArrowheads="1"/>
          </p:cNvPicPr>
          <p:nvPr/>
        </p:nvPicPr>
        <p:blipFill rotWithShape="1">
          <a:blip r:embed="rId2">
            <a:alphaModFix amt="66000"/>
            <a:extLst>
              <a:ext uri="{28A0092B-C50C-407E-A947-70E740481C1C}">
                <a14:useLocalDpi xmlns:a14="http://schemas.microsoft.com/office/drawing/2010/main" val="0"/>
              </a:ext>
            </a:extLst>
          </a:blip>
          <a:srcRect l="10317" r="11678" b="12130"/>
          <a:stretch/>
        </p:blipFill>
        <p:spPr bwMode="auto">
          <a:xfrm>
            <a:off x="0" y="0"/>
            <a:ext cx="9144000" cy="6857999"/>
          </a:xfrm>
          <a:prstGeom prst="rect">
            <a:avLst/>
          </a:prstGeom>
          <a:noFill/>
        </p:spPr>
      </p:pic>
      <p:sp>
        <p:nvSpPr>
          <p:cNvPr id="9" name="TextBox 8">
            <a:extLst>
              <a:ext uri="{FF2B5EF4-FFF2-40B4-BE49-F238E27FC236}">
                <a16:creationId xmlns:a16="http://schemas.microsoft.com/office/drawing/2014/main" id="{80BD7497-12A0-2286-8155-307682FF0974}"/>
              </a:ext>
            </a:extLst>
          </p:cNvPr>
          <p:cNvSpPr txBox="1"/>
          <p:nvPr/>
        </p:nvSpPr>
        <p:spPr>
          <a:xfrm>
            <a:off x="2186608" y="2659558"/>
            <a:ext cx="4770783" cy="769441"/>
          </a:xfrm>
          <a:prstGeom prst="rect">
            <a:avLst/>
          </a:prstGeom>
          <a:noFill/>
          <a:effectLst>
            <a:outerShdw blurRad="50800" dist="50800" dir="6600000" algn="ctr" rotWithShape="0">
              <a:srgbClr val="000000">
                <a:alpha val="43137"/>
              </a:srgbClr>
            </a:outerShdw>
          </a:effectLst>
        </p:spPr>
        <p:txBody>
          <a:bodyPr wrap="square" rtlCol="0">
            <a:spAutoFit/>
          </a:bodyPr>
          <a:lstStyle/>
          <a:p>
            <a:r>
              <a:rPr lang="en-IT" sz="4400" b="1" dirty="0">
                <a:solidFill>
                  <a:schemeClr val="bg2"/>
                </a:solidFill>
                <a:latin typeface="BODONI 72 BOOK" pitchFamily="2" charset="0"/>
              </a:rPr>
              <a:t>Generalist Division</a:t>
            </a:r>
          </a:p>
        </p:txBody>
      </p:sp>
    </p:spTree>
    <p:extLst>
      <p:ext uri="{BB962C8B-B14F-4D97-AF65-F5344CB8AC3E}">
        <p14:creationId xmlns:p14="http://schemas.microsoft.com/office/powerpoint/2010/main" val="159771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D5DBA-FA6C-1CA1-5FF0-37B2C5C581F2}"/>
              </a:ext>
            </a:extLst>
          </p:cNvPr>
          <p:cNvSpPr>
            <a:spLocks noGrp="1"/>
          </p:cNvSpPr>
          <p:nvPr>
            <p:ph type="title"/>
          </p:nvPr>
        </p:nvSpPr>
        <p:spPr/>
        <p:txBody>
          <a:bodyPr>
            <a:normAutofit/>
          </a:bodyPr>
          <a:lstStyle/>
          <a:p>
            <a:r>
              <a:rPr lang="en-US" dirty="0"/>
              <a:t>Generalist: Digital Banks vs Traditional Banks</a:t>
            </a:r>
          </a:p>
        </p:txBody>
      </p:sp>
      <p:sp>
        <p:nvSpPr>
          <p:cNvPr id="3" name="Content Placeholder 2">
            <a:extLst>
              <a:ext uri="{FF2B5EF4-FFF2-40B4-BE49-F238E27FC236}">
                <a16:creationId xmlns:a16="http://schemas.microsoft.com/office/drawing/2014/main" id="{ADD77B1C-EF66-FB5A-ED5C-0B358D9C7B55}"/>
              </a:ext>
            </a:extLst>
          </p:cNvPr>
          <p:cNvSpPr>
            <a:spLocks noGrp="1"/>
          </p:cNvSpPr>
          <p:nvPr>
            <p:ph idx="1"/>
          </p:nvPr>
        </p:nvSpPr>
        <p:spPr>
          <a:xfrm>
            <a:off x="356692" y="1312624"/>
            <a:ext cx="3624361" cy="425450"/>
          </a:xfrm>
        </p:spPr>
        <p:txBody>
          <a:bodyPr>
            <a:normAutofit/>
          </a:bodyPr>
          <a:lstStyle/>
          <a:p>
            <a:r>
              <a:rPr lang="en-US" sz="1600" dirty="0"/>
              <a:t>Project Overview </a:t>
            </a:r>
          </a:p>
        </p:txBody>
      </p:sp>
      <p:sp>
        <p:nvSpPr>
          <p:cNvPr id="5" name="Slide Number Placeholder 4">
            <a:extLst>
              <a:ext uri="{FF2B5EF4-FFF2-40B4-BE49-F238E27FC236}">
                <a16:creationId xmlns:a16="http://schemas.microsoft.com/office/drawing/2014/main" id="{D649C08A-8B92-22F3-9EF7-CE31C13F8F5D}"/>
              </a:ext>
            </a:extLst>
          </p:cNvPr>
          <p:cNvSpPr>
            <a:spLocks noGrp="1"/>
          </p:cNvSpPr>
          <p:nvPr>
            <p:ph type="sldNum" sz="quarter" idx="12"/>
          </p:nvPr>
        </p:nvSpPr>
        <p:spPr/>
        <p:txBody>
          <a:bodyPr/>
          <a:lstStyle/>
          <a:p>
            <a:fld id="{330EA680-D336-4FF7-8B7A-9848BB0A1C32}" type="slidenum">
              <a:rPr lang="en-US" smtClean="0"/>
              <a:pPr/>
              <a:t>19</a:t>
            </a:fld>
            <a:endParaRPr lang="en-US"/>
          </a:p>
        </p:txBody>
      </p:sp>
      <p:sp>
        <p:nvSpPr>
          <p:cNvPr id="7" name="Content Placeholder 6">
            <a:extLst>
              <a:ext uri="{FF2B5EF4-FFF2-40B4-BE49-F238E27FC236}">
                <a16:creationId xmlns:a16="http://schemas.microsoft.com/office/drawing/2014/main" id="{DC2D55D2-86DB-9F72-760A-835B3FCD33AE}"/>
              </a:ext>
            </a:extLst>
          </p:cNvPr>
          <p:cNvSpPr>
            <a:spLocks noGrp="1"/>
          </p:cNvSpPr>
          <p:nvPr>
            <p:ph idx="14"/>
          </p:nvPr>
        </p:nvSpPr>
        <p:spPr>
          <a:xfrm>
            <a:off x="381790" y="1660969"/>
            <a:ext cx="3785708" cy="2535111"/>
          </a:xfrm>
        </p:spPr>
        <p:txBody>
          <a:bodyPr>
            <a:noAutofit/>
          </a:bodyPr>
          <a:lstStyle/>
          <a:p>
            <a:pPr marL="285750" indent="-285750">
              <a:lnSpc>
                <a:spcPct val="100000"/>
              </a:lnSpc>
              <a:spcBef>
                <a:spcPts val="0"/>
              </a:spcBef>
              <a:buFont typeface="Arial" panose="020B0604020202020204" pitchFamily="34" charset="0"/>
              <a:buChar char="•"/>
            </a:pPr>
            <a:r>
              <a:rPr lang="en-GB" sz="1200" b="0" i="0" u="none" strike="noStrike" dirty="0">
                <a:solidFill>
                  <a:srgbClr val="000000"/>
                </a:solidFill>
                <a:effectLst/>
              </a:rPr>
              <a:t>The </a:t>
            </a:r>
            <a:r>
              <a:rPr lang="en-GB" sz="1200" b="1" i="0" u="none" strike="noStrike" dirty="0">
                <a:solidFill>
                  <a:srgbClr val="000000"/>
                </a:solidFill>
                <a:effectLst/>
              </a:rPr>
              <a:t>emergence of </a:t>
            </a:r>
            <a:r>
              <a:rPr lang="en-GB" sz="1200" b="1" i="0" u="none" strike="noStrike" dirty="0" err="1">
                <a:solidFill>
                  <a:srgbClr val="000000"/>
                </a:solidFill>
                <a:effectLst/>
              </a:rPr>
              <a:t>neobanks</a:t>
            </a:r>
            <a:r>
              <a:rPr lang="en-GB" sz="1200" b="1" i="0" u="none" strike="noStrike" dirty="0">
                <a:solidFill>
                  <a:srgbClr val="000000"/>
                </a:solidFill>
                <a:effectLst/>
              </a:rPr>
              <a:t> </a:t>
            </a:r>
            <a:r>
              <a:rPr lang="en-GB" sz="1200" b="0" i="0" u="none" strike="noStrike" dirty="0">
                <a:solidFill>
                  <a:srgbClr val="000000"/>
                </a:solidFill>
                <a:effectLst/>
              </a:rPr>
              <a:t>has disrupted traditional banking by offering seamless digital experiences, lower fees, and innovative services.</a:t>
            </a:r>
            <a:endParaRPr lang="en-US" sz="1200" dirty="0"/>
          </a:p>
          <a:p>
            <a:pPr marL="285750" indent="-285750">
              <a:lnSpc>
                <a:spcPct val="100000"/>
              </a:lnSpc>
              <a:spcBef>
                <a:spcPts val="0"/>
              </a:spcBef>
              <a:buFont typeface="Arial" panose="020B0604020202020204" pitchFamily="34" charset="0"/>
              <a:buChar char="•"/>
            </a:pPr>
            <a:r>
              <a:rPr lang="en-GB" sz="1200" b="1" i="1" u="none" strike="noStrike" dirty="0">
                <a:solidFill>
                  <a:srgbClr val="000000"/>
                </a:solidFill>
                <a:effectLst/>
              </a:rPr>
              <a:t>Are their business models sustainable in the long-term? </a:t>
            </a:r>
          </a:p>
          <a:p>
            <a:pPr marL="285750" indent="-285750">
              <a:lnSpc>
                <a:spcPct val="100000"/>
              </a:lnSpc>
              <a:spcBef>
                <a:spcPts val="0"/>
              </a:spcBef>
              <a:buFont typeface="Arial" panose="020B0604020202020204" pitchFamily="34" charset="0"/>
              <a:buChar char="•"/>
            </a:pPr>
            <a:r>
              <a:rPr lang="en-GB" sz="1200" b="0" i="0" u="none" strike="noStrike" dirty="0">
                <a:solidFill>
                  <a:srgbClr val="000000"/>
                </a:solidFill>
                <a:effectLst/>
              </a:rPr>
              <a:t>The project explores whether </a:t>
            </a:r>
            <a:r>
              <a:rPr lang="en-GB" sz="1200" b="0" i="0" u="none" strike="noStrike" dirty="0" err="1">
                <a:solidFill>
                  <a:srgbClr val="000000"/>
                </a:solidFill>
                <a:effectLst/>
              </a:rPr>
              <a:t>neobanks</a:t>
            </a:r>
            <a:r>
              <a:rPr lang="en-GB" sz="1200" b="0" i="0" u="none" strike="noStrike" dirty="0">
                <a:solidFill>
                  <a:srgbClr val="000000"/>
                </a:solidFill>
                <a:effectLst/>
              </a:rPr>
              <a:t> can maintain profitability and growth, focusing on their financial performance, customer acquisition strategies, and business models, while </a:t>
            </a:r>
            <a:r>
              <a:rPr lang="en-GB" sz="1200" b="1" i="0" u="none" strike="noStrike" dirty="0">
                <a:solidFill>
                  <a:srgbClr val="000000"/>
                </a:solidFill>
                <a:effectLst/>
              </a:rPr>
              <a:t>comparing them with established traditional banks</a:t>
            </a:r>
            <a:r>
              <a:rPr lang="en-GB" sz="1200" b="0" i="0" u="none" strike="noStrike" dirty="0">
                <a:solidFill>
                  <a:srgbClr val="000000"/>
                </a:solidFill>
                <a:effectLst/>
              </a:rPr>
              <a:t>.</a:t>
            </a:r>
            <a:endParaRPr lang="en-US" sz="1200" dirty="0"/>
          </a:p>
        </p:txBody>
      </p:sp>
      <p:sp>
        <p:nvSpPr>
          <p:cNvPr id="9" name="Content Placeholder 6">
            <a:extLst>
              <a:ext uri="{FF2B5EF4-FFF2-40B4-BE49-F238E27FC236}">
                <a16:creationId xmlns:a16="http://schemas.microsoft.com/office/drawing/2014/main" id="{309EAA7C-A0B8-5AA3-A739-1AF0AFFDADDC}"/>
              </a:ext>
            </a:extLst>
          </p:cNvPr>
          <p:cNvSpPr txBox="1">
            <a:spLocks/>
          </p:cNvSpPr>
          <p:nvPr/>
        </p:nvSpPr>
        <p:spPr>
          <a:xfrm>
            <a:off x="195345" y="3206519"/>
            <a:ext cx="4376655" cy="16042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0"/>
              </a:spcBef>
              <a:buFont typeface="Arial" panose="020B0604020202020204" pitchFamily="34" charset="0"/>
              <a:buChar char="•"/>
            </a:pPr>
            <a:endParaRPr lang="en-US" sz="1200" dirty="0"/>
          </a:p>
          <a:p>
            <a:pPr>
              <a:lnSpc>
                <a:spcPct val="100000"/>
              </a:lnSpc>
              <a:spcBef>
                <a:spcPts val="0"/>
              </a:spcBef>
            </a:pPr>
            <a:endParaRPr lang="en-US" sz="1200" dirty="0"/>
          </a:p>
          <a:p>
            <a:pPr>
              <a:lnSpc>
                <a:spcPct val="100000"/>
              </a:lnSpc>
              <a:spcBef>
                <a:spcPts val="0"/>
              </a:spcBef>
            </a:pPr>
            <a:endParaRPr lang="en-US" sz="1200" dirty="0"/>
          </a:p>
        </p:txBody>
      </p:sp>
      <p:sp>
        <p:nvSpPr>
          <p:cNvPr id="18" name="Rectangle 17">
            <a:extLst>
              <a:ext uri="{FF2B5EF4-FFF2-40B4-BE49-F238E27FC236}">
                <a16:creationId xmlns:a16="http://schemas.microsoft.com/office/drawing/2014/main" id="{214D6C63-C550-21C7-9DD2-8FAB2900FBC2}"/>
              </a:ext>
            </a:extLst>
          </p:cNvPr>
          <p:cNvSpPr/>
          <p:nvPr/>
        </p:nvSpPr>
        <p:spPr>
          <a:xfrm>
            <a:off x="356695" y="5688280"/>
            <a:ext cx="8429625" cy="178130"/>
          </a:xfrm>
          <a:prstGeom prst="rect">
            <a:avLst/>
          </a:prstGeom>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6">
            <a:extLst>
              <a:ext uri="{FF2B5EF4-FFF2-40B4-BE49-F238E27FC236}">
                <a16:creationId xmlns:a16="http://schemas.microsoft.com/office/drawing/2014/main" id="{6A605144-9AA5-940B-08F1-9A249E9DCA2D}"/>
              </a:ext>
            </a:extLst>
          </p:cNvPr>
          <p:cNvSpPr txBox="1">
            <a:spLocks/>
          </p:cNvSpPr>
          <p:nvPr/>
        </p:nvSpPr>
        <p:spPr>
          <a:xfrm>
            <a:off x="4567551" y="1336536"/>
            <a:ext cx="4077519" cy="19333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500" b="1" dirty="0">
              <a:solidFill>
                <a:schemeClr val="tx2"/>
              </a:solidFill>
            </a:endParaRPr>
          </a:p>
          <a:p>
            <a:pPr marL="171450" indent="-171450">
              <a:lnSpc>
                <a:spcPct val="100000"/>
              </a:lnSpc>
              <a:spcBef>
                <a:spcPts val="0"/>
              </a:spcBef>
              <a:buFont typeface="Arial" panose="020B0604020202020204" pitchFamily="34" charset="0"/>
              <a:buChar char="•"/>
            </a:pPr>
            <a:endParaRPr lang="en-US" sz="1800" dirty="0"/>
          </a:p>
        </p:txBody>
      </p:sp>
      <p:grpSp>
        <p:nvGrpSpPr>
          <p:cNvPr id="17" name="Group 16">
            <a:extLst>
              <a:ext uri="{FF2B5EF4-FFF2-40B4-BE49-F238E27FC236}">
                <a16:creationId xmlns:a16="http://schemas.microsoft.com/office/drawing/2014/main" id="{164631BC-FB25-3813-495B-3D66975DE9D7}"/>
              </a:ext>
            </a:extLst>
          </p:cNvPr>
          <p:cNvGrpSpPr/>
          <p:nvPr/>
        </p:nvGrpSpPr>
        <p:grpSpPr>
          <a:xfrm>
            <a:off x="4577643" y="1310077"/>
            <a:ext cx="3732604" cy="2118923"/>
            <a:chOff x="4577643" y="1310077"/>
            <a:chExt cx="3732604" cy="2118923"/>
          </a:xfrm>
        </p:grpSpPr>
        <p:sp>
          <p:nvSpPr>
            <p:cNvPr id="11" name="Content Placeholder 6">
              <a:extLst>
                <a:ext uri="{FF2B5EF4-FFF2-40B4-BE49-F238E27FC236}">
                  <a16:creationId xmlns:a16="http://schemas.microsoft.com/office/drawing/2014/main" id="{5DB70153-9FDB-6FA6-B9A0-BB70EA51B891}"/>
                </a:ext>
              </a:extLst>
            </p:cNvPr>
            <p:cNvSpPr txBox="1">
              <a:spLocks/>
            </p:cNvSpPr>
            <p:nvPr/>
          </p:nvSpPr>
          <p:spPr>
            <a:xfrm>
              <a:off x="4637230" y="1660969"/>
              <a:ext cx="3673017" cy="17680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GB" sz="1200" b="1" i="0" u="none" strike="noStrike" dirty="0">
                  <a:solidFill>
                    <a:srgbClr val="000000"/>
                  </a:solidFill>
                  <a:effectLst/>
                </a:rPr>
                <a:t>Examine revenue streams: </a:t>
              </a:r>
              <a:r>
                <a:rPr lang="en-GB" sz="1200" b="0" i="0" u="none" strike="noStrike" dirty="0">
                  <a:solidFill>
                    <a:srgbClr val="000000"/>
                  </a:solidFill>
                  <a:effectLst/>
                </a:rPr>
                <a:t>subscription fees, transaction charges, and partnerships (</a:t>
              </a:r>
              <a:r>
                <a:rPr lang="en-GB" sz="1200" b="0" i="0" u="none" strike="noStrike" dirty="0" err="1">
                  <a:solidFill>
                    <a:srgbClr val="000000"/>
                  </a:solidFill>
                  <a:effectLst/>
                </a:rPr>
                <a:t>neobanks</a:t>
              </a:r>
              <a:r>
                <a:rPr lang="en-GB" sz="1200" b="0" i="0" u="none" strike="noStrike" dirty="0">
                  <a:solidFill>
                    <a:srgbClr val="000000"/>
                  </a:solidFill>
                  <a:effectLst/>
                </a:rPr>
                <a:t>) versus loan interest and wealth management (traditional banks).</a:t>
              </a:r>
              <a:endParaRPr lang="en-US" sz="1200" dirty="0"/>
            </a:p>
            <a:p>
              <a:pPr marL="285750" indent="-285750">
                <a:lnSpc>
                  <a:spcPct val="100000"/>
                </a:lnSpc>
                <a:spcBef>
                  <a:spcPts val="0"/>
                </a:spcBef>
                <a:buFont typeface="Arial" panose="020B0604020202020204" pitchFamily="34" charset="0"/>
                <a:buChar char="•"/>
              </a:pPr>
              <a:r>
                <a:rPr lang="en-GB" sz="1200" b="0" i="0" u="none" strike="noStrike" dirty="0">
                  <a:solidFill>
                    <a:srgbClr val="000000"/>
                  </a:solidFill>
                  <a:effectLst/>
                </a:rPr>
                <a:t>Identify the </a:t>
              </a:r>
              <a:r>
                <a:rPr lang="en-GB" sz="1200" b="1" i="0" u="none" strike="noStrike" dirty="0">
                  <a:solidFill>
                    <a:srgbClr val="000000"/>
                  </a:solidFill>
                  <a:effectLst/>
                </a:rPr>
                <a:t>types of customers </a:t>
              </a:r>
              <a:r>
                <a:rPr lang="en-GB" sz="1200" b="0" i="0" u="none" strike="noStrike" dirty="0">
                  <a:solidFill>
                    <a:srgbClr val="000000"/>
                  </a:solidFill>
                  <a:effectLst/>
                </a:rPr>
                <a:t>attracted by </a:t>
              </a:r>
              <a:r>
                <a:rPr lang="en-GB" sz="1200" b="0" i="0" u="none" strike="noStrike" dirty="0" err="1">
                  <a:solidFill>
                    <a:srgbClr val="000000"/>
                  </a:solidFill>
                  <a:effectLst/>
                </a:rPr>
                <a:t>neobanks</a:t>
              </a:r>
              <a:r>
                <a:rPr lang="en-GB" sz="1200" b="0" i="0" u="none" strike="noStrike" dirty="0">
                  <a:solidFill>
                    <a:srgbClr val="000000"/>
                  </a:solidFill>
                  <a:effectLst/>
                </a:rPr>
                <a:t> and traditional banks, focusing on demographics, average deposits, and retention rates.</a:t>
              </a:r>
              <a:endParaRPr lang="en-US" sz="1200" dirty="0"/>
            </a:p>
          </p:txBody>
        </p:sp>
        <p:sp>
          <p:nvSpPr>
            <p:cNvPr id="14" name="Content Placeholder 2">
              <a:extLst>
                <a:ext uri="{FF2B5EF4-FFF2-40B4-BE49-F238E27FC236}">
                  <a16:creationId xmlns:a16="http://schemas.microsoft.com/office/drawing/2014/main" id="{61631C9E-8363-C61F-CAEE-D9837CFDB709}"/>
                </a:ext>
              </a:extLst>
            </p:cNvPr>
            <p:cNvSpPr txBox="1">
              <a:spLocks/>
            </p:cNvSpPr>
            <p:nvPr/>
          </p:nvSpPr>
          <p:spPr>
            <a:xfrm>
              <a:off x="4577643" y="1310077"/>
              <a:ext cx="3624361" cy="4254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i="0" u="none" strike="noStrike" dirty="0">
                  <a:effectLst/>
                </a:rPr>
                <a:t>Key Areas of Analysis</a:t>
              </a:r>
              <a:endParaRPr lang="en-US" sz="1600" dirty="0"/>
            </a:p>
          </p:txBody>
        </p:sp>
      </p:grpSp>
      <p:grpSp>
        <p:nvGrpSpPr>
          <p:cNvPr id="19" name="Group 18">
            <a:extLst>
              <a:ext uri="{FF2B5EF4-FFF2-40B4-BE49-F238E27FC236}">
                <a16:creationId xmlns:a16="http://schemas.microsoft.com/office/drawing/2014/main" id="{B56111F7-0667-465D-CC7A-AB443178E998}"/>
              </a:ext>
            </a:extLst>
          </p:cNvPr>
          <p:cNvGrpSpPr/>
          <p:nvPr/>
        </p:nvGrpSpPr>
        <p:grpSpPr>
          <a:xfrm>
            <a:off x="356695" y="5065525"/>
            <a:ext cx="3850936" cy="2097735"/>
            <a:chOff x="356695" y="5065525"/>
            <a:chExt cx="3850936" cy="2097735"/>
          </a:xfrm>
        </p:grpSpPr>
        <p:sp>
          <p:nvSpPr>
            <p:cNvPr id="15" name="Content Placeholder 2">
              <a:extLst>
                <a:ext uri="{FF2B5EF4-FFF2-40B4-BE49-F238E27FC236}">
                  <a16:creationId xmlns:a16="http://schemas.microsoft.com/office/drawing/2014/main" id="{EBB24D3E-187D-95E0-66B1-709A0060D60C}"/>
                </a:ext>
              </a:extLst>
            </p:cNvPr>
            <p:cNvSpPr txBox="1">
              <a:spLocks/>
            </p:cNvSpPr>
            <p:nvPr/>
          </p:nvSpPr>
          <p:spPr>
            <a:xfrm>
              <a:off x="356695" y="5065525"/>
              <a:ext cx="3624361" cy="4254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Team members</a:t>
              </a:r>
            </a:p>
          </p:txBody>
        </p:sp>
        <p:sp>
          <p:nvSpPr>
            <p:cNvPr id="16" name="Content Placeholder 6">
              <a:extLst>
                <a:ext uri="{FF2B5EF4-FFF2-40B4-BE49-F238E27FC236}">
                  <a16:creationId xmlns:a16="http://schemas.microsoft.com/office/drawing/2014/main" id="{00F15586-2779-98CB-1062-170DA7FDD945}"/>
                </a:ext>
              </a:extLst>
            </p:cNvPr>
            <p:cNvSpPr txBox="1">
              <a:spLocks/>
            </p:cNvSpPr>
            <p:nvPr/>
          </p:nvSpPr>
          <p:spPr>
            <a:xfrm>
              <a:off x="381786" y="5395229"/>
              <a:ext cx="3825845" cy="17680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US" sz="1200" dirty="0"/>
                <a:t>3 - 4 students </a:t>
              </a:r>
            </a:p>
            <a:p>
              <a:pPr>
                <a:lnSpc>
                  <a:spcPct val="100000"/>
                </a:lnSpc>
                <a:spcBef>
                  <a:spcPts val="0"/>
                </a:spcBef>
              </a:pPr>
              <a:endParaRPr lang="en-US" sz="1200" dirty="0"/>
            </a:p>
            <a:p>
              <a:pPr marL="285750" indent="-285750">
                <a:lnSpc>
                  <a:spcPct val="100000"/>
                </a:lnSpc>
                <a:spcBef>
                  <a:spcPts val="0"/>
                </a:spcBef>
                <a:buFont typeface="Arial" panose="020B0604020202020204" pitchFamily="34" charset="0"/>
                <a:buChar char="•"/>
              </a:pPr>
              <a:r>
                <a:rPr lang="en-US" sz="1200" dirty="0">
                  <a:solidFill>
                    <a:srgbClr val="000000"/>
                  </a:solidFill>
                </a:rPr>
                <a:t>Individuals who have </a:t>
              </a:r>
              <a:r>
                <a:rPr lang="en-US" sz="1200" b="1" dirty="0">
                  <a:solidFill>
                    <a:srgbClr val="000000"/>
                  </a:solidFill>
                </a:rPr>
                <a:t>skills in financial analysis </a:t>
              </a:r>
              <a:r>
                <a:rPr lang="en-US" sz="1200" dirty="0">
                  <a:solidFill>
                    <a:srgbClr val="000000"/>
                  </a:solidFill>
                </a:rPr>
                <a:t>and software like </a:t>
              </a:r>
              <a:r>
                <a:rPr lang="en-US" sz="1200" b="1" dirty="0">
                  <a:solidFill>
                    <a:srgbClr val="000000"/>
                  </a:solidFill>
                </a:rPr>
                <a:t>Excel and Python/R</a:t>
              </a:r>
              <a:r>
                <a:rPr lang="en-US" sz="1200" dirty="0">
                  <a:solidFill>
                    <a:srgbClr val="000000"/>
                  </a:solidFill>
                </a:rPr>
                <a:t>. </a:t>
              </a:r>
            </a:p>
            <a:p>
              <a:pPr>
                <a:lnSpc>
                  <a:spcPct val="100000"/>
                </a:lnSpc>
                <a:spcBef>
                  <a:spcPts val="0"/>
                </a:spcBef>
              </a:pPr>
              <a:endParaRPr lang="en-US" sz="1200" dirty="0"/>
            </a:p>
          </p:txBody>
        </p:sp>
      </p:grpSp>
      <p:grpSp>
        <p:nvGrpSpPr>
          <p:cNvPr id="13" name="Group 12">
            <a:extLst>
              <a:ext uri="{FF2B5EF4-FFF2-40B4-BE49-F238E27FC236}">
                <a16:creationId xmlns:a16="http://schemas.microsoft.com/office/drawing/2014/main" id="{1AAFB15A-0382-3F51-2CE1-D279DA936377}"/>
              </a:ext>
            </a:extLst>
          </p:cNvPr>
          <p:cNvGrpSpPr/>
          <p:nvPr/>
        </p:nvGrpSpPr>
        <p:grpSpPr>
          <a:xfrm>
            <a:off x="356693" y="3840889"/>
            <a:ext cx="3850941" cy="1262962"/>
            <a:chOff x="356693" y="3840889"/>
            <a:chExt cx="3850941" cy="1262962"/>
          </a:xfrm>
        </p:grpSpPr>
        <p:sp>
          <p:nvSpPr>
            <p:cNvPr id="4" name="Content Placeholder 2">
              <a:extLst>
                <a:ext uri="{FF2B5EF4-FFF2-40B4-BE49-F238E27FC236}">
                  <a16:creationId xmlns:a16="http://schemas.microsoft.com/office/drawing/2014/main" id="{E9FDDF94-DF76-C466-7CB0-00DB0F87DBA2}"/>
                </a:ext>
              </a:extLst>
            </p:cNvPr>
            <p:cNvSpPr txBox="1">
              <a:spLocks/>
            </p:cNvSpPr>
            <p:nvPr/>
          </p:nvSpPr>
          <p:spPr>
            <a:xfrm>
              <a:off x="356693" y="3840889"/>
              <a:ext cx="3624361" cy="4254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Methodologies: </a:t>
              </a:r>
            </a:p>
          </p:txBody>
        </p:sp>
        <p:sp>
          <p:nvSpPr>
            <p:cNvPr id="6" name="Content Placeholder 6">
              <a:extLst>
                <a:ext uri="{FF2B5EF4-FFF2-40B4-BE49-F238E27FC236}">
                  <a16:creationId xmlns:a16="http://schemas.microsoft.com/office/drawing/2014/main" id="{160DE7AD-D2B0-B500-39AA-5476C6F38DF0}"/>
                </a:ext>
              </a:extLst>
            </p:cNvPr>
            <p:cNvSpPr txBox="1">
              <a:spLocks/>
            </p:cNvSpPr>
            <p:nvPr/>
          </p:nvSpPr>
          <p:spPr>
            <a:xfrm>
              <a:off x="381789" y="4196080"/>
              <a:ext cx="3825845" cy="9077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GB" sz="1200" b="0" i="0" u="none" strike="noStrike" dirty="0">
                  <a:solidFill>
                    <a:srgbClr val="000000"/>
                  </a:solidFill>
                  <a:effectLst/>
                </a:rPr>
                <a:t>Analysis of financial statements, sector reports, and case studies</a:t>
              </a:r>
            </a:p>
            <a:p>
              <a:pPr marL="285750" indent="-285750">
                <a:lnSpc>
                  <a:spcPct val="100000"/>
                </a:lnSpc>
                <a:spcBef>
                  <a:spcPts val="0"/>
                </a:spcBef>
                <a:buFont typeface="Arial" panose="020B0604020202020204" pitchFamily="34" charset="0"/>
                <a:buChar char="•"/>
              </a:pPr>
              <a:r>
                <a:rPr lang="en-GB" sz="1200" b="0" i="0" u="none" strike="noStrike" dirty="0">
                  <a:solidFill>
                    <a:srgbClr val="000000"/>
                  </a:solidFill>
                  <a:effectLst/>
                  <a:latin typeface="Helvetica" pitchFamily="2" charset="0"/>
                </a:rPr>
                <a:t>Use of tools like </a:t>
              </a:r>
              <a:r>
                <a:rPr lang="en-GB" sz="1200" b="1" i="0" u="none" strike="noStrike" dirty="0">
                  <a:solidFill>
                    <a:srgbClr val="000000"/>
                  </a:solidFill>
                  <a:effectLst/>
                  <a:latin typeface="Helvetica" pitchFamily="2" charset="0"/>
                </a:rPr>
                <a:t>Excel, Python or R </a:t>
              </a:r>
              <a:r>
                <a:rPr lang="en-GB" sz="1200" b="0" i="0" u="none" strike="noStrike" dirty="0">
                  <a:solidFill>
                    <a:srgbClr val="000000"/>
                  </a:solidFill>
                  <a:effectLst/>
                  <a:latin typeface="Helvetica" pitchFamily="2" charset="0"/>
                </a:rPr>
                <a:t>for interactive and visually compelling analysis.</a:t>
              </a:r>
              <a:endParaRPr lang="en-US" sz="1200" dirty="0"/>
            </a:p>
          </p:txBody>
        </p:sp>
      </p:grpSp>
      <p:pic>
        <p:nvPicPr>
          <p:cNvPr id="6146" name="Picture 2" descr="Revolut Logo and symbol, meaning, history, PNG, brand">
            <a:extLst>
              <a:ext uri="{FF2B5EF4-FFF2-40B4-BE49-F238E27FC236}">
                <a16:creationId xmlns:a16="http://schemas.microsoft.com/office/drawing/2014/main" id="{3107F32C-5F9E-211F-546C-74F681C9B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407" y="3296817"/>
            <a:ext cx="1659569" cy="9335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8BDDC1A8-B3E4-E34B-EC06-9C18603962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2301" y="3435623"/>
            <a:ext cx="1172509" cy="61597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onzo - Wikipedia">
            <a:extLst>
              <a:ext uri="{FF2B5EF4-FFF2-40B4-BE49-F238E27FC236}">
                <a16:creationId xmlns:a16="http://schemas.microsoft.com/office/drawing/2014/main" id="{1D0F8D40-ACCB-B769-AF7B-5AE57777EB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7671" y="3795720"/>
            <a:ext cx="1844458" cy="103816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Difference Between Neobanks vs Traditional Banks">
            <a:extLst>
              <a:ext uri="{FF2B5EF4-FFF2-40B4-BE49-F238E27FC236}">
                <a16:creationId xmlns:a16="http://schemas.microsoft.com/office/drawing/2014/main" id="{6711A82F-F78C-C6FF-92F5-CCE110546D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5681" y="4660341"/>
            <a:ext cx="3116113" cy="169601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a:extLst>
              <a:ext uri="{FF2B5EF4-FFF2-40B4-BE49-F238E27FC236}">
                <a16:creationId xmlns:a16="http://schemas.microsoft.com/office/drawing/2014/main" id="{D3CF6378-83B6-13D0-33DE-2C8FED989711}"/>
              </a:ext>
            </a:extLst>
          </p:cNvPr>
          <p:cNvSpPr txBox="1">
            <a:spLocks/>
          </p:cNvSpPr>
          <p:nvPr/>
        </p:nvSpPr>
        <p:spPr>
          <a:xfrm>
            <a:off x="35768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November 20, 2024</a:t>
            </a:r>
          </a:p>
        </p:txBody>
      </p:sp>
    </p:spTree>
    <p:extLst>
      <p:ext uri="{BB962C8B-B14F-4D97-AF65-F5344CB8AC3E}">
        <p14:creationId xmlns:p14="http://schemas.microsoft.com/office/powerpoint/2010/main" val="2721298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F7E0B-DFFF-7049-A4F0-E0D9CD6B2422}"/>
              </a:ext>
            </a:extLst>
          </p:cNvPr>
          <p:cNvSpPr>
            <a:spLocks noGrp="1"/>
          </p:cNvSpPr>
          <p:nvPr>
            <p:ph type="title"/>
          </p:nvPr>
        </p:nvSpPr>
        <p:spPr/>
        <p:txBody>
          <a:bodyPr/>
          <a:lstStyle/>
          <a:p>
            <a:r>
              <a:rPr lang="en-US" dirty="0"/>
              <a:t>About Bocconi Students Fintech Society</a:t>
            </a:r>
          </a:p>
        </p:txBody>
      </p:sp>
      <p:sp>
        <p:nvSpPr>
          <p:cNvPr id="4" name="Segnaposto numero diapositiva 3">
            <a:extLst>
              <a:ext uri="{FF2B5EF4-FFF2-40B4-BE49-F238E27FC236}">
                <a16:creationId xmlns:a16="http://schemas.microsoft.com/office/drawing/2014/main" id="{903E94A6-3767-8046-BEE0-E23642DCA2B1}"/>
              </a:ext>
            </a:extLst>
          </p:cNvPr>
          <p:cNvSpPr>
            <a:spLocks noGrp="1"/>
          </p:cNvSpPr>
          <p:nvPr>
            <p:ph type="sldNum" sz="quarter" idx="12"/>
          </p:nvPr>
        </p:nvSpPr>
        <p:spPr/>
        <p:txBody>
          <a:bodyPr/>
          <a:lstStyle/>
          <a:p>
            <a:fld id="{330EA680-D336-4FF7-8B7A-9848BB0A1C32}" type="slidenum">
              <a:rPr lang="en-US" smtClean="0"/>
              <a:t>2</a:t>
            </a:fld>
            <a:endParaRPr lang="en-US" dirty="0"/>
          </a:p>
        </p:txBody>
      </p:sp>
      <p:sp>
        <p:nvSpPr>
          <p:cNvPr id="5" name="Segnaposto testo 4">
            <a:extLst>
              <a:ext uri="{FF2B5EF4-FFF2-40B4-BE49-F238E27FC236}">
                <a16:creationId xmlns:a16="http://schemas.microsoft.com/office/drawing/2014/main" id="{D05A6054-CE9F-EB42-99C3-66E275FBE11E}"/>
              </a:ext>
            </a:extLst>
          </p:cNvPr>
          <p:cNvSpPr>
            <a:spLocks noGrp="1"/>
          </p:cNvSpPr>
          <p:nvPr>
            <p:ph type="body" sz="quarter" idx="13"/>
          </p:nvPr>
        </p:nvSpPr>
        <p:spPr/>
        <p:txBody>
          <a:bodyPr/>
          <a:lstStyle/>
          <a:p>
            <a:r>
              <a:rPr lang="it-IT" b="1" dirty="0" err="1">
                <a:solidFill>
                  <a:schemeClr val="tx1"/>
                </a:solidFill>
              </a:rPr>
              <a:t>Our</a:t>
            </a:r>
            <a:r>
              <a:rPr lang="it-IT" b="1" dirty="0">
                <a:solidFill>
                  <a:schemeClr val="tx1"/>
                </a:solidFill>
              </a:rPr>
              <a:t> mission and the </a:t>
            </a:r>
            <a:r>
              <a:rPr lang="it-IT" b="1" dirty="0" err="1">
                <a:solidFill>
                  <a:schemeClr val="tx1"/>
                </a:solidFill>
              </a:rPr>
              <a:t>divisions</a:t>
            </a:r>
            <a:endParaRPr lang="it-IT" b="1" dirty="0">
              <a:solidFill>
                <a:schemeClr val="tx1"/>
              </a:solidFill>
            </a:endParaRPr>
          </a:p>
        </p:txBody>
      </p:sp>
      <p:sp>
        <p:nvSpPr>
          <p:cNvPr id="6" name="Rettangolo 5">
            <a:extLst>
              <a:ext uri="{FF2B5EF4-FFF2-40B4-BE49-F238E27FC236}">
                <a16:creationId xmlns:a16="http://schemas.microsoft.com/office/drawing/2014/main" id="{38EA39F9-73A3-F14F-AA95-A5B7CA1506F6}"/>
              </a:ext>
            </a:extLst>
          </p:cNvPr>
          <p:cNvSpPr/>
          <p:nvPr/>
        </p:nvSpPr>
        <p:spPr>
          <a:xfrm>
            <a:off x="4450813" y="3244334"/>
            <a:ext cx="242374" cy="369332"/>
          </a:xfrm>
          <a:prstGeom prst="rect">
            <a:avLst/>
          </a:prstGeom>
        </p:spPr>
        <p:txBody>
          <a:bodyPr wrap="none">
            <a:spAutoFit/>
          </a:bodyPr>
          <a:lstStyle/>
          <a:p>
            <a:r>
              <a:rPr lang="it-IT"/>
              <a:t> </a:t>
            </a:r>
          </a:p>
        </p:txBody>
      </p:sp>
      <p:sp>
        <p:nvSpPr>
          <p:cNvPr id="10" name="Content Placeholder 2">
            <a:extLst>
              <a:ext uri="{FF2B5EF4-FFF2-40B4-BE49-F238E27FC236}">
                <a16:creationId xmlns:a16="http://schemas.microsoft.com/office/drawing/2014/main" id="{9848A027-3F4C-7148-9BBB-CE1FA1F6A9C4}"/>
              </a:ext>
            </a:extLst>
          </p:cNvPr>
          <p:cNvSpPr txBox="1">
            <a:spLocks/>
          </p:cNvSpPr>
          <p:nvPr/>
        </p:nvSpPr>
        <p:spPr>
          <a:xfrm>
            <a:off x="356695" y="1412833"/>
            <a:ext cx="8429625" cy="5155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b="1" i="0" u="none" strike="noStrike" dirty="0">
                <a:solidFill>
                  <a:schemeClr val="tx2"/>
                </a:solidFill>
                <a:effectLst/>
              </a:rPr>
              <a:t>The Bocconi Students Fintech Society is a community of passionate Bocconi University students with deep interest and expertise in financial technologies.</a:t>
            </a:r>
            <a:endParaRPr lang="en-CH" sz="1500" b="1">
              <a:solidFill>
                <a:schemeClr val="tx2"/>
              </a:solidFill>
            </a:endParaRPr>
          </a:p>
        </p:txBody>
      </p:sp>
      <p:sp>
        <p:nvSpPr>
          <p:cNvPr id="11" name="Rectangle: Rounded Corners 42">
            <a:extLst>
              <a:ext uri="{FF2B5EF4-FFF2-40B4-BE49-F238E27FC236}">
                <a16:creationId xmlns:a16="http://schemas.microsoft.com/office/drawing/2014/main" id="{5D94457B-D0FE-2844-9FE0-582134CECBAC}"/>
              </a:ext>
            </a:extLst>
          </p:cNvPr>
          <p:cNvSpPr/>
          <p:nvPr/>
        </p:nvSpPr>
        <p:spPr>
          <a:xfrm>
            <a:off x="356695" y="2065966"/>
            <a:ext cx="8429625" cy="1227612"/>
          </a:xfrm>
          <a:prstGeom prst="roundRect">
            <a:avLst/>
          </a:prstGeom>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0" i="0" u="none" strike="noStrike" dirty="0">
                <a:solidFill>
                  <a:srgbClr val="000000"/>
                </a:solidFill>
                <a:effectLst/>
                <a:latin typeface="Arial" panose="020B0604020202020204" pitchFamily="34" charset="0"/>
                <a:cs typeface="Arial" panose="020B0604020202020204" pitchFamily="34" charset="0"/>
              </a:rPr>
              <a:t>Our mission is to raise awareness about </a:t>
            </a:r>
            <a:r>
              <a:rPr lang="en-GB" sz="1000" b="1" i="0" u="none" strike="noStrike" dirty="0">
                <a:solidFill>
                  <a:srgbClr val="000000"/>
                </a:solidFill>
                <a:effectLst/>
                <a:latin typeface="Arial" panose="020B0604020202020204" pitchFamily="34" charset="0"/>
                <a:cs typeface="Arial" panose="020B0604020202020204" pitchFamily="34" charset="0"/>
              </a:rPr>
              <a:t>fintech's transformative potential while providing guidance </a:t>
            </a:r>
            <a:r>
              <a:rPr lang="en-GB" sz="1000" b="0" i="0" u="none" strike="noStrike" dirty="0">
                <a:solidFill>
                  <a:srgbClr val="000000"/>
                </a:solidFill>
                <a:effectLst/>
                <a:latin typeface="Arial" panose="020B0604020202020204" pitchFamily="34" charset="0"/>
                <a:cs typeface="Arial" panose="020B0604020202020204" pitchFamily="34" charset="0"/>
              </a:rPr>
              <a:t>for students exploring career opportunities in this dynamic field.</a:t>
            </a:r>
          </a:p>
          <a:p>
            <a:pPr algn="ctr"/>
            <a:r>
              <a:rPr lang="en-GB" sz="1000" b="0" i="0" u="none" strike="noStrike" dirty="0">
                <a:solidFill>
                  <a:srgbClr val="000000"/>
                </a:solidFill>
                <a:effectLst/>
                <a:latin typeface="Arial" panose="020B0604020202020204" pitchFamily="34" charset="0"/>
                <a:cs typeface="Arial" panose="020B0604020202020204" pitchFamily="34" charset="0"/>
              </a:rPr>
              <a:t>Our primary goal is to </a:t>
            </a:r>
            <a:r>
              <a:rPr lang="en-GB" sz="1000" b="1" i="0" u="none" strike="noStrike" dirty="0">
                <a:solidFill>
                  <a:srgbClr val="000000"/>
                </a:solidFill>
                <a:effectLst/>
                <a:latin typeface="Arial" panose="020B0604020202020204" pitchFamily="34" charset="0"/>
                <a:cs typeface="Arial" panose="020B0604020202020204" pitchFamily="34" charset="0"/>
              </a:rPr>
              <a:t>cultivate and share insights into the pivotal role of companies reshaping global financial services</a:t>
            </a:r>
            <a:r>
              <a:rPr lang="en-GB" sz="1000" b="0" i="0" u="none" strike="noStrike" dirty="0">
                <a:solidFill>
                  <a:srgbClr val="000000"/>
                </a:solidFill>
                <a:effectLst/>
                <a:latin typeface="Arial" panose="020B0604020202020204" pitchFamily="34" charset="0"/>
                <a:cs typeface="Arial" panose="020B0604020202020204" pitchFamily="34" charset="0"/>
              </a:rPr>
              <a:t>. We bring together ambitious students eager to embrace challenges and delve into the future of finance.</a:t>
            </a:r>
          </a:p>
          <a:p>
            <a:pPr algn="ctr"/>
            <a:r>
              <a:rPr lang="en-GB" sz="1000" b="0" i="0" u="none" strike="noStrike" dirty="0">
                <a:solidFill>
                  <a:srgbClr val="000000"/>
                </a:solidFill>
                <a:effectLst/>
                <a:latin typeface="Arial" panose="020B0604020202020204" pitchFamily="34" charset="0"/>
                <a:cs typeface="Arial" panose="020B0604020202020204" pitchFamily="34" charset="0"/>
              </a:rPr>
              <a:t>Since </a:t>
            </a:r>
            <a:r>
              <a:rPr lang="en-GB" sz="1000" b="1" i="0" u="none" strike="noStrike" dirty="0">
                <a:solidFill>
                  <a:srgbClr val="000000"/>
                </a:solidFill>
                <a:effectLst/>
                <a:latin typeface="Arial" panose="020B0604020202020204" pitchFamily="34" charset="0"/>
                <a:cs typeface="Arial" panose="020B0604020202020204" pitchFamily="34" charset="0"/>
              </a:rPr>
              <a:t>our establishment in 2017</a:t>
            </a:r>
            <a:r>
              <a:rPr lang="en-GB" sz="1000" b="0" i="0" u="none" strike="noStrike" dirty="0">
                <a:solidFill>
                  <a:srgbClr val="000000"/>
                </a:solidFill>
                <a:effectLst/>
                <a:latin typeface="Arial" panose="020B0604020202020204" pitchFamily="34" charset="0"/>
                <a:cs typeface="Arial" panose="020B0604020202020204" pitchFamily="34" charset="0"/>
              </a:rPr>
              <a:t>, we have been the </a:t>
            </a:r>
            <a:r>
              <a:rPr lang="en-GB" sz="1000" b="1" i="0" u="none" strike="noStrike" dirty="0">
                <a:solidFill>
                  <a:srgbClr val="000000"/>
                </a:solidFill>
                <a:effectLst/>
                <a:latin typeface="Arial" panose="020B0604020202020204" pitchFamily="34" charset="0"/>
                <a:cs typeface="Arial" panose="020B0604020202020204" pitchFamily="34" charset="0"/>
              </a:rPr>
              <a:t>leading fintech association at Bocconi University</a:t>
            </a:r>
            <a:r>
              <a:rPr lang="en-GB" sz="1000" b="0" i="0" u="none" strike="noStrike" dirty="0">
                <a:solidFill>
                  <a:srgbClr val="000000"/>
                </a:solidFill>
                <a:effectLst/>
                <a:latin typeface="Arial" panose="020B0604020202020204" pitchFamily="34" charset="0"/>
                <a:cs typeface="Arial" panose="020B0604020202020204" pitchFamily="34" charset="0"/>
              </a:rPr>
              <a:t>, consistently creating innovative ideas and opportunities for our members.</a:t>
            </a:r>
          </a:p>
        </p:txBody>
      </p:sp>
      <p:grpSp>
        <p:nvGrpSpPr>
          <p:cNvPr id="62" name="object 6">
            <a:extLst>
              <a:ext uri="{FF2B5EF4-FFF2-40B4-BE49-F238E27FC236}">
                <a16:creationId xmlns:a16="http://schemas.microsoft.com/office/drawing/2014/main" id="{170BBBBF-5B45-7293-96CC-12A427EAD100}"/>
              </a:ext>
            </a:extLst>
          </p:cNvPr>
          <p:cNvGrpSpPr/>
          <p:nvPr/>
        </p:nvGrpSpPr>
        <p:grpSpPr>
          <a:xfrm>
            <a:off x="6784976" y="3894287"/>
            <a:ext cx="1998100" cy="1684020"/>
            <a:chOff x="4664466" y="3894287"/>
            <a:chExt cx="4118610" cy="1684020"/>
          </a:xfrm>
        </p:grpSpPr>
        <p:sp>
          <p:nvSpPr>
            <p:cNvPr id="63" name="object 7">
              <a:extLst>
                <a:ext uri="{FF2B5EF4-FFF2-40B4-BE49-F238E27FC236}">
                  <a16:creationId xmlns:a16="http://schemas.microsoft.com/office/drawing/2014/main" id="{EEE57E65-9377-3387-9228-65A9355CDF87}"/>
                </a:ext>
              </a:extLst>
            </p:cNvPr>
            <p:cNvSpPr/>
            <p:nvPr/>
          </p:nvSpPr>
          <p:spPr>
            <a:xfrm>
              <a:off x="4664466" y="3894287"/>
              <a:ext cx="4118610" cy="1684020"/>
            </a:xfrm>
            <a:custGeom>
              <a:avLst/>
              <a:gdLst/>
              <a:ahLst/>
              <a:cxnLst/>
              <a:rect l="l" t="t" r="r" b="b"/>
              <a:pathLst>
                <a:path w="4118609" h="1684020">
                  <a:moveTo>
                    <a:pt x="0" y="280597"/>
                  </a:moveTo>
                  <a:lnTo>
                    <a:pt x="3672" y="235082"/>
                  </a:lnTo>
                  <a:lnTo>
                    <a:pt x="14305" y="191906"/>
                  </a:lnTo>
                  <a:lnTo>
                    <a:pt x="31319" y="151646"/>
                  </a:lnTo>
                  <a:lnTo>
                    <a:pt x="54138" y="114880"/>
                  </a:lnTo>
                  <a:lnTo>
                    <a:pt x="82184" y="82184"/>
                  </a:lnTo>
                  <a:lnTo>
                    <a:pt x="114880" y="54138"/>
                  </a:lnTo>
                  <a:lnTo>
                    <a:pt x="151646" y="31319"/>
                  </a:lnTo>
                  <a:lnTo>
                    <a:pt x="191906" y="14305"/>
                  </a:lnTo>
                  <a:lnTo>
                    <a:pt x="235082" y="3672"/>
                  </a:lnTo>
                  <a:lnTo>
                    <a:pt x="280597" y="0"/>
                  </a:lnTo>
                  <a:lnTo>
                    <a:pt x="3837433" y="0"/>
                  </a:lnTo>
                  <a:lnTo>
                    <a:pt x="3882947" y="3672"/>
                  </a:lnTo>
                  <a:lnTo>
                    <a:pt x="3926123" y="14305"/>
                  </a:lnTo>
                  <a:lnTo>
                    <a:pt x="3966383" y="31319"/>
                  </a:lnTo>
                  <a:lnTo>
                    <a:pt x="4003149" y="54138"/>
                  </a:lnTo>
                  <a:lnTo>
                    <a:pt x="4035844" y="82184"/>
                  </a:lnTo>
                  <a:lnTo>
                    <a:pt x="4063890" y="114880"/>
                  </a:lnTo>
                  <a:lnTo>
                    <a:pt x="4086710" y="151646"/>
                  </a:lnTo>
                  <a:lnTo>
                    <a:pt x="4103724" y="191906"/>
                  </a:lnTo>
                  <a:lnTo>
                    <a:pt x="4114357" y="235082"/>
                  </a:lnTo>
                  <a:lnTo>
                    <a:pt x="4118030" y="280597"/>
                  </a:lnTo>
                  <a:lnTo>
                    <a:pt x="4118030" y="1402954"/>
                  </a:lnTo>
                  <a:lnTo>
                    <a:pt x="4114357" y="1448468"/>
                  </a:lnTo>
                  <a:lnTo>
                    <a:pt x="4103724" y="1491644"/>
                  </a:lnTo>
                  <a:lnTo>
                    <a:pt x="4086710" y="1531904"/>
                  </a:lnTo>
                  <a:lnTo>
                    <a:pt x="4063890" y="1568670"/>
                  </a:lnTo>
                  <a:lnTo>
                    <a:pt x="4035844" y="1601365"/>
                  </a:lnTo>
                  <a:lnTo>
                    <a:pt x="4003149" y="1629411"/>
                  </a:lnTo>
                  <a:lnTo>
                    <a:pt x="3966383" y="1652231"/>
                  </a:lnTo>
                  <a:lnTo>
                    <a:pt x="3926123" y="1669245"/>
                  </a:lnTo>
                  <a:lnTo>
                    <a:pt x="3882947" y="1679878"/>
                  </a:lnTo>
                  <a:lnTo>
                    <a:pt x="3837433" y="1683551"/>
                  </a:lnTo>
                  <a:lnTo>
                    <a:pt x="280597" y="1683551"/>
                  </a:lnTo>
                  <a:lnTo>
                    <a:pt x="235082" y="1679878"/>
                  </a:lnTo>
                  <a:lnTo>
                    <a:pt x="191906" y="1669245"/>
                  </a:lnTo>
                  <a:lnTo>
                    <a:pt x="151646" y="1652231"/>
                  </a:lnTo>
                  <a:lnTo>
                    <a:pt x="114880" y="1629411"/>
                  </a:lnTo>
                  <a:lnTo>
                    <a:pt x="82184" y="1601365"/>
                  </a:lnTo>
                  <a:lnTo>
                    <a:pt x="54138" y="1568670"/>
                  </a:lnTo>
                  <a:lnTo>
                    <a:pt x="31319" y="1531904"/>
                  </a:lnTo>
                  <a:lnTo>
                    <a:pt x="14305" y="1491644"/>
                  </a:lnTo>
                  <a:lnTo>
                    <a:pt x="3672" y="1448468"/>
                  </a:lnTo>
                  <a:lnTo>
                    <a:pt x="0" y="1402954"/>
                  </a:lnTo>
                  <a:lnTo>
                    <a:pt x="0" y="280597"/>
                  </a:lnTo>
                  <a:close/>
                </a:path>
              </a:pathLst>
            </a:custGeom>
            <a:ln w="3175">
              <a:solidFill>
                <a:srgbClr val="207997"/>
              </a:solidFill>
            </a:ln>
          </p:spPr>
          <p:txBody>
            <a:bodyPr wrap="square" lIns="0" tIns="0" rIns="0" bIns="0" rtlCol="0"/>
            <a:lstStyle/>
            <a:p>
              <a:endParaRPr/>
            </a:p>
          </p:txBody>
        </p:sp>
        <p:pic>
          <p:nvPicPr>
            <p:cNvPr id="64" name="object 9">
              <a:extLst>
                <a:ext uri="{FF2B5EF4-FFF2-40B4-BE49-F238E27FC236}">
                  <a16:creationId xmlns:a16="http://schemas.microsoft.com/office/drawing/2014/main" id="{D2DCCBBB-48E7-A103-BA62-0BF2D72ADE07}"/>
                </a:ext>
              </a:extLst>
            </p:cNvPr>
            <p:cNvPicPr/>
            <p:nvPr/>
          </p:nvPicPr>
          <p:blipFill>
            <a:blip r:embed="rId3" cstate="email">
              <a:extLst>
                <a:ext uri="{28A0092B-C50C-407E-A947-70E740481C1C}">
                  <a14:useLocalDpi xmlns:a14="http://schemas.microsoft.com/office/drawing/2010/main"/>
                </a:ext>
              </a:extLst>
            </a:blip>
            <a:stretch>
              <a:fillRect/>
            </a:stretch>
          </p:blipFill>
          <p:spPr>
            <a:xfrm>
              <a:off x="4934537" y="4510108"/>
              <a:ext cx="788734" cy="327600"/>
            </a:xfrm>
            <a:prstGeom prst="rect">
              <a:avLst/>
            </a:prstGeom>
          </p:spPr>
        </p:pic>
      </p:grpSp>
      <p:sp>
        <p:nvSpPr>
          <p:cNvPr id="66" name="object 13">
            <a:extLst>
              <a:ext uri="{FF2B5EF4-FFF2-40B4-BE49-F238E27FC236}">
                <a16:creationId xmlns:a16="http://schemas.microsoft.com/office/drawing/2014/main" id="{3CF940C7-5C96-4715-E45C-C21F820AD2F4}"/>
              </a:ext>
            </a:extLst>
          </p:cNvPr>
          <p:cNvSpPr/>
          <p:nvPr/>
        </p:nvSpPr>
        <p:spPr>
          <a:xfrm>
            <a:off x="6629400" y="3513287"/>
            <a:ext cx="0" cy="2065020"/>
          </a:xfrm>
          <a:custGeom>
            <a:avLst/>
            <a:gdLst/>
            <a:ahLst/>
            <a:cxnLst/>
            <a:rect l="l" t="t" r="r" b="b"/>
            <a:pathLst>
              <a:path h="2065020">
                <a:moveTo>
                  <a:pt x="0" y="0"/>
                </a:moveTo>
                <a:lnTo>
                  <a:pt x="1" y="2065020"/>
                </a:lnTo>
              </a:path>
            </a:pathLst>
          </a:custGeom>
          <a:ln w="3175">
            <a:solidFill>
              <a:srgbClr val="000000"/>
            </a:solidFill>
          </a:ln>
        </p:spPr>
        <p:txBody>
          <a:bodyPr wrap="square" lIns="0" tIns="0" rIns="0" bIns="0" rtlCol="0"/>
          <a:lstStyle/>
          <a:p>
            <a:endParaRPr/>
          </a:p>
        </p:txBody>
      </p:sp>
      <p:sp>
        <p:nvSpPr>
          <p:cNvPr id="67" name="object 14">
            <a:extLst>
              <a:ext uri="{FF2B5EF4-FFF2-40B4-BE49-F238E27FC236}">
                <a16:creationId xmlns:a16="http://schemas.microsoft.com/office/drawing/2014/main" id="{2D037F8B-2145-F5DE-8D86-B599C4C87975}"/>
              </a:ext>
            </a:extLst>
          </p:cNvPr>
          <p:cNvSpPr txBox="1"/>
          <p:nvPr/>
        </p:nvSpPr>
        <p:spPr>
          <a:xfrm>
            <a:off x="7435780" y="4124452"/>
            <a:ext cx="1168400" cy="302647"/>
          </a:xfrm>
          <a:prstGeom prst="rect">
            <a:avLst/>
          </a:prstGeom>
        </p:spPr>
        <p:txBody>
          <a:bodyPr vert="horz" wrap="square" lIns="0" tIns="12700" rIns="0" bIns="0" rtlCol="0" anchor="t">
            <a:spAutoFit/>
          </a:bodyPr>
          <a:lstStyle/>
          <a:p>
            <a:pPr marL="12700">
              <a:lnSpc>
                <a:spcPct val="100000"/>
              </a:lnSpc>
              <a:spcBef>
                <a:spcPts val="100"/>
              </a:spcBef>
            </a:pPr>
            <a:r>
              <a:rPr sz="1000" b="1" spc="-5" dirty="0">
                <a:latin typeface="Arial"/>
                <a:cs typeface="Arial"/>
              </a:rPr>
              <a:t>+</a:t>
            </a:r>
            <a:r>
              <a:rPr lang="fr-FR" sz="1000" b="1" spc="-5" dirty="0">
                <a:latin typeface="Arial"/>
                <a:cs typeface="Arial"/>
              </a:rPr>
              <a:t>45</a:t>
            </a:r>
            <a:r>
              <a:rPr sz="1000" b="1" spc="-40" dirty="0">
                <a:latin typeface="Arial"/>
                <a:cs typeface="Arial"/>
              </a:rPr>
              <a:t> </a:t>
            </a:r>
            <a:r>
              <a:rPr sz="1000" spc="-5" dirty="0">
                <a:latin typeface="Arial MT"/>
                <a:cs typeface="Arial MT"/>
              </a:rPr>
              <a:t>active</a:t>
            </a:r>
            <a:r>
              <a:rPr sz="1000" spc="-40" dirty="0">
                <a:latin typeface="Arial MT"/>
                <a:cs typeface="Arial MT"/>
              </a:rPr>
              <a:t> </a:t>
            </a:r>
            <a:r>
              <a:rPr sz="1000" spc="-5" dirty="0">
                <a:latin typeface="Arial MT"/>
                <a:cs typeface="Arial MT"/>
              </a:rPr>
              <a:t>Members</a:t>
            </a:r>
            <a:endParaRPr lang="fr-FR" sz="1000" spc="-5" dirty="0">
              <a:latin typeface="Arial MT"/>
              <a:cs typeface="Arial MT"/>
            </a:endParaRPr>
          </a:p>
          <a:p>
            <a:pPr marL="12700">
              <a:lnSpc>
                <a:spcPct val="100000"/>
              </a:lnSpc>
              <a:spcBef>
                <a:spcPts val="100"/>
              </a:spcBef>
            </a:pPr>
            <a:r>
              <a:rPr lang="en-IT" sz="800" spc="-5" dirty="0">
                <a:latin typeface="Arial MT"/>
                <a:cs typeface="Arial MT"/>
              </a:rPr>
              <a:t>(+ students in exchange)</a:t>
            </a:r>
            <a:endParaRPr sz="800" dirty="0">
              <a:latin typeface="Arial MT"/>
              <a:cs typeface="Arial MT"/>
            </a:endParaRPr>
          </a:p>
        </p:txBody>
      </p:sp>
      <p:sp>
        <p:nvSpPr>
          <p:cNvPr id="68" name="object 15">
            <a:extLst>
              <a:ext uri="{FF2B5EF4-FFF2-40B4-BE49-F238E27FC236}">
                <a16:creationId xmlns:a16="http://schemas.microsoft.com/office/drawing/2014/main" id="{3022681E-1BB7-2F90-4D2E-585F88B4B9B1}"/>
              </a:ext>
            </a:extLst>
          </p:cNvPr>
          <p:cNvSpPr txBox="1"/>
          <p:nvPr/>
        </p:nvSpPr>
        <p:spPr>
          <a:xfrm>
            <a:off x="7429666" y="4613477"/>
            <a:ext cx="1352831" cy="320601"/>
          </a:xfrm>
          <a:prstGeom prst="rect">
            <a:avLst/>
          </a:prstGeom>
        </p:spPr>
        <p:txBody>
          <a:bodyPr vert="horz" wrap="square" lIns="0" tIns="12700" rIns="0" bIns="0" rtlCol="0" anchor="t">
            <a:spAutoFit/>
          </a:bodyPr>
          <a:lstStyle/>
          <a:p>
            <a:pPr marL="12700">
              <a:lnSpc>
                <a:spcPct val="100000"/>
              </a:lnSpc>
              <a:spcBef>
                <a:spcPts val="100"/>
              </a:spcBef>
            </a:pPr>
            <a:r>
              <a:rPr sz="1000" b="1" spc="-5" dirty="0">
                <a:latin typeface="Arial"/>
                <a:cs typeface="Arial"/>
              </a:rPr>
              <a:t>+</a:t>
            </a:r>
            <a:r>
              <a:rPr lang="fr-FR" sz="1000" b="1" spc="-5" dirty="0">
                <a:latin typeface="Arial"/>
                <a:cs typeface="Arial"/>
              </a:rPr>
              <a:t>40</a:t>
            </a:r>
            <a:r>
              <a:rPr sz="1000" b="1" spc="-25" dirty="0">
                <a:latin typeface="Arial"/>
                <a:cs typeface="Arial"/>
              </a:rPr>
              <a:t> </a:t>
            </a:r>
            <a:r>
              <a:rPr lang="fr-FR" sz="1000" spc="-5" dirty="0">
                <a:latin typeface="Arial MT"/>
                <a:cs typeface="Arial"/>
              </a:rPr>
              <a:t>Reports &amp; Slide sets</a:t>
            </a:r>
            <a:endParaRPr sz="1000" dirty="0">
              <a:latin typeface="Arial MT"/>
              <a:cs typeface="Arial MT"/>
            </a:endParaRPr>
          </a:p>
        </p:txBody>
      </p:sp>
      <p:pic>
        <p:nvPicPr>
          <p:cNvPr id="69" name="object 17">
            <a:extLst>
              <a:ext uri="{FF2B5EF4-FFF2-40B4-BE49-F238E27FC236}">
                <a16:creationId xmlns:a16="http://schemas.microsoft.com/office/drawing/2014/main" id="{41A318A2-9B80-6BCF-2799-AEDC801C41F5}"/>
              </a:ext>
            </a:extLst>
          </p:cNvPr>
          <p:cNvPicPr/>
          <p:nvPr/>
        </p:nvPicPr>
        <p:blipFill>
          <a:blip r:embed="rId4" cstate="email">
            <a:extLst>
              <a:ext uri="{28A0092B-C50C-407E-A947-70E740481C1C}">
                <a14:useLocalDpi xmlns:a14="http://schemas.microsoft.com/office/drawing/2010/main"/>
              </a:ext>
            </a:extLst>
          </a:blip>
          <a:stretch>
            <a:fillRect/>
          </a:stretch>
        </p:blipFill>
        <p:spPr>
          <a:xfrm>
            <a:off x="6941205" y="5028903"/>
            <a:ext cx="332232" cy="332231"/>
          </a:xfrm>
          <a:prstGeom prst="rect">
            <a:avLst/>
          </a:prstGeom>
        </p:spPr>
      </p:pic>
      <p:sp>
        <p:nvSpPr>
          <p:cNvPr id="70" name="object 21">
            <a:extLst>
              <a:ext uri="{FF2B5EF4-FFF2-40B4-BE49-F238E27FC236}">
                <a16:creationId xmlns:a16="http://schemas.microsoft.com/office/drawing/2014/main" id="{96820343-13F9-E2AE-2D35-D59FBC5F6D62}"/>
              </a:ext>
            </a:extLst>
          </p:cNvPr>
          <p:cNvSpPr txBox="1"/>
          <p:nvPr/>
        </p:nvSpPr>
        <p:spPr>
          <a:xfrm>
            <a:off x="7429666" y="5111662"/>
            <a:ext cx="1352831" cy="320601"/>
          </a:xfrm>
          <a:prstGeom prst="rect">
            <a:avLst/>
          </a:prstGeom>
        </p:spPr>
        <p:txBody>
          <a:bodyPr vert="horz" wrap="square" lIns="0" tIns="12700" rIns="0" bIns="0" rtlCol="0" anchor="t">
            <a:spAutoFit/>
          </a:bodyPr>
          <a:lstStyle/>
          <a:p>
            <a:pPr marL="12700">
              <a:lnSpc>
                <a:spcPct val="100000"/>
              </a:lnSpc>
              <a:spcBef>
                <a:spcPts val="100"/>
              </a:spcBef>
            </a:pPr>
            <a:r>
              <a:rPr sz="1000" b="1" spc="-5" dirty="0">
                <a:latin typeface="Arial"/>
                <a:cs typeface="Arial"/>
              </a:rPr>
              <a:t>+</a:t>
            </a:r>
            <a:r>
              <a:rPr lang="fr-FR" sz="1000" b="1" spc="-5" dirty="0">
                <a:latin typeface="Arial"/>
                <a:cs typeface="Arial"/>
              </a:rPr>
              <a:t>25</a:t>
            </a:r>
            <a:r>
              <a:rPr sz="1000" b="1" spc="-30" dirty="0">
                <a:latin typeface="Arial"/>
                <a:cs typeface="Arial"/>
              </a:rPr>
              <a:t> </a:t>
            </a:r>
            <a:r>
              <a:rPr sz="1000" spc="-5" dirty="0">
                <a:latin typeface="Arial MT"/>
                <a:cs typeface="Arial MT"/>
              </a:rPr>
              <a:t>Interviews</a:t>
            </a:r>
            <a:r>
              <a:rPr lang="fr-FR" sz="1000" spc="-5" dirty="0">
                <a:latin typeface="Arial MT"/>
                <a:cs typeface="Arial MT"/>
              </a:rPr>
              <a:t> </a:t>
            </a:r>
            <a:r>
              <a:rPr lang="fr-FR" sz="1000" spc="-5" dirty="0" err="1">
                <a:latin typeface="Arial MT"/>
                <a:cs typeface="Arial MT"/>
              </a:rPr>
              <a:t>available</a:t>
            </a:r>
            <a:r>
              <a:rPr lang="fr-FR" sz="1000" spc="-5" dirty="0">
                <a:latin typeface="Arial MT"/>
                <a:cs typeface="Arial MT"/>
              </a:rPr>
              <a:t> on </a:t>
            </a:r>
            <a:r>
              <a:rPr lang="fr-FR" sz="1000" spc="-5" dirty="0" err="1">
                <a:latin typeface="Arial MT"/>
                <a:cs typeface="Arial MT"/>
              </a:rPr>
              <a:t>our</a:t>
            </a:r>
            <a:r>
              <a:rPr lang="fr-FR" sz="1000" spc="-5" dirty="0">
                <a:latin typeface="Arial MT"/>
                <a:cs typeface="Arial MT"/>
              </a:rPr>
              <a:t> </a:t>
            </a:r>
            <a:r>
              <a:rPr lang="fr-FR" sz="1000" spc="-5" dirty="0" err="1">
                <a:latin typeface="Arial MT"/>
                <a:cs typeface="Arial MT"/>
              </a:rPr>
              <a:t>website</a:t>
            </a:r>
            <a:endParaRPr sz="1000" dirty="0">
              <a:latin typeface="Arial MT"/>
              <a:cs typeface="Arial MT"/>
            </a:endParaRPr>
          </a:p>
        </p:txBody>
      </p:sp>
      <p:sp>
        <p:nvSpPr>
          <p:cNvPr id="71" name="object 25">
            <a:extLst>
              <a:ext uri="{FF2B5EF4-FFF2-40B4-BE49-F238E27FC236}">
                <a16:creationId xmlns:a16="http://schemas.microsoft.com/office/drawing/2014/main" id="{D53ADCB9-66F1-5C86-2771-FECF60B0014E}"/>
              </a:ext>
            </a:extLst>
          </p:cNvPr>
          <p:cNvSpPr/>
          <p:nvPr/>
        </p:nvSpPr>
        <p:spPr>
          <a:xfrm>
            <a:off x="361503" y="3894288"/>
            <a:ext cx="1296035" cy="1684020"/>
          </a:xfrm>
          <a:custGeom>
            <a:avLst/>
            <a:gdLst/>
            <a:ahLst/>
            <a:cxnLst/>
            <a:rect l="l" t="t" r="r" b="b"/>
            <a:pathLst>
              <a:path w="1296035" h="1684020">
                <a:moveTo>
                  <a:pt x="0" y="216004"/>
                </a:moveTo>
                <a:lnTo>
                  <a:pt x="5704" y="166476"/>
                </a:lnTo>
                <a:lnTo>
                  <a:pt x="21954" y="121011"/>
                </a:lnTo>
                <a:lnTo>
                  <a:pt x="47453" y="80904"/>
                </a:lnTo>
                <a:lnTo>
                  <a:pt x="80904" y="47453"/>
                </a:lnTo>
                <a:lnTo>
                  <a:pt x="121011" y="21954"/>
                </a:lnTo>
                <a:lnTo>
                  <a:pt x="166476" y="5704"/>
                </a:lnTo>
                <a:lnTo>
                  <a:pt x="216004" y="0"/>
                </a:lnTo>
                <a:lnTo>
                  <a:pt x="1079996" y="0"/>
                </a:lnTo>
                <a:lnTo>
                  <a:pt x="1129523" y="5704"/>
                </a:lnTo>
                <a:lnTo>
                  <a:pt x="1174989" y="21954"/>
                </a:lnTo>
                <a:lnTo>
                  <a:pt x="1215095" y="47453"/>
                </a:lnTo>
                <a:lnTo>
                  <a:pt x="1248546" y="80904"/>
                </a:lnTo>
                <a:lnTo>
                  <a:pt x="1274045" y="121011"/>
                </a:lnTo>
                <a:lnTo>
                  <a:pt x="1290295" y="166476"/>
                </a:lnTo>
                <a:lnTo>
                  <a:pt x="1296000" y="216004"/>
                </a:lnTo>
                <a:lnTo>
                  <a:pt x="1296000" y="1467547"/>
                </a:lnTo>
                <a:lnTo>
                  <a:pt x="1290295" y="1517074"/>
                </a:lnTo>
                <a:lnTo>
                  <a:pt x="1274045" y="1562540"/>
                </a:lnTo>
                <a:lnTo>
                  <a:pt x="1248546" y="1602646"/>
                </a:lnTo>
                <a:lnTo>
                  <a:pt x="1215095" y="1636097"/>
                </a:lnTo>
                <a:lnTo>
                  <a:pt x="1174989" y="1661596"/>
                </a:lnTo>
                <a:lnTo>
                  <a:pt x="1129523" y="1677846"/>
                </a:lnTo>
                <a:lnTo>
                  <a:pt x="1079996" y="1683551"/>
                </a:lnTo>
                <a:lnTo>
                  <a:pt x="216004" y="1683551"/>
                </a:lnTo>
                <a:lnTo>
                  <a:pt x="166476" y="1677846"/>
                </a:lnTo>
                <a:lnTo>
                  <a:pt x="121011" y="1661596"/>
                </a:lnTo>
                <a:lnTo>
                  <a:pt x="80904" y="1636097"/>
                </a:lnTo>
                <a:lnTo>
                  <a:pt x="47453" y="1602646"/>
                </a:lnTo>
                <a:lnTo>
                  <a:pt x="21954" y="1562540"/>
                </a:lnTo>
                <a:lnTo>
                  <a:pt x="5704" y="1517074"/>
                </a:lnTo>
                <a:lnTo>
                  <a:pt x="0" y="1467547"/>
                </a:lnTo>
                <a:lnTo>
                  <a:pt x="0" y="216004"/>
                </a:lnTo>
                <a:close/>
              </a:path>
            </a:pathLst>
          </a:custGeom>
          <a:ln w="3175">
            <a:solidFill>
              <a:srgbClr val="207997"/>
            </a:solidFill>
          </a:ln>
        </p:spPr>
        <p:txBody>
          <a:bodyPr wrap="square" lIns="0" tIns="0" rIns="0" bIns="0" rtlCol="0"/>
          <a:lstStyle/>
          <a:p>
            <a:endParaRPr/>
          </a:p>
        </p:txBody>
      </p:sp>
      <p:sp>
        <p:nvSpPr>
          <p:cNvPr id="72" name="object 26">
            <a:extLst>
              <a:ext uri="{FF2B5EF4-FFF2-40B4-BE49-F238E27FC236}">
                <a16:creationId xmlns:a16="http://schemas.microsoft.com/office/drawing/2014/main" id="{6F63956C-85E0-FD9C-7B6E-F5BE73318BDA}"/>
              </a:ext>
            </a:extLst>
          </p:cNvPr>
          <p:cNvSpPr txBox="1"/>
          <p:nvPr/>
        </p:nvSpPr>
        <p:spPr>
          <a:xfrm>
            <a:off x="430302" y="4186437"/>
            <a:ext cx="1169010" cy="1187504"/>
          </a:xfrm>
          <a:prstGeom prst="rect">
            <a:avLst/>
          </a:prstGeom>
        </p:spPr>
        <p:txBody>
          <a:bodyPr vert="horz" wrap="square" lIns="0" tIns="58419" rIns="0" bIns="0" rtlCol="0">
            <a:spAutoFit/>
          </a:bodyPr>
          <a:lstStyle/>
          <a:p>
            <a:pPr marL="12700" marR="5080">
              <a:lnSpc>
                <a:spcPct val="100000"/>
              </a:lnSpc>
              <a:spcBef>
                <a:spcPts val="359"/>
              </a:spcBef>
            </a:pPr>
            <a:r>
              <a:rPr lang="en-GB" sz="1000" spc="-10" dirty="0">
                <a:latin typeface="Helvetica" pitchFamily="2" charset="0"/>
              </a:rPr>
              <a:t>General fintech and innovation-related topics. </a:t>
            </a:r>
          </a:p>
          <a:p>
            <a:pPr marL="12700" marR="5080">
              <a:lnSpc>
                <a:spcPct val="100000"/>
              </a:lnSpc>
              <a:spcBef>
                <a:spcPts val="359"/>
              </a:spcBef>
            </a:pPr>
            <a:r>
              <a:rPr lang="en-GB" sz="1000" b="1" spc="-10" dirty="0">
                <a:latin typeface="Helvetica" pitchFamily="2" charset="0"/>
              </a:rPr>
              <a:t>Goal : Large choice of subjects to gain a comprehensive view of fintech. </a:t>
            </a:r>
          </a:p>
        </p:txBody>
      </p:sp>
      <p:sp>
        <p:nvSpPr>
          <p:cNvPr id="73" name="object 28">
            <a:extLst>
              <a:ext uri="{FF2B5EF4-FFF2-40B4-BE49-F238E27FC236}">
                <a16:creationId xmlns:a16="http://schemas.microsoft.com/office/drawing/2014/main" id="{574CF452-48D3-AA3F-DFEA-618DF4D37DBB}"/>
              </a:ext>
            </a:extLst>
          </p:cNvPr>
          <p:cNvSpPr/>
          <p:nvPr/>
        </p:nvSpPr>
        <p:spPr>
          <a:xfrm>
            <a:off x="1965024" y="3894288"/>
            <a:ext cx="1296035" cy="1684020"/>
          </a:xfrm>
          <a:custGeom>
            <a:avLst/>
            <a:gdLst/>
            <a:ahLst/>
            <a:cxnLst/>
            <a:rect l="l" t="t" r="r" b="b"/>
            <a:pathLst>
              <a:path w="1296035" h="1684020">
                <a:moveTo>
                  <a:pt x="0" y="216004"/>
                </a:moveTo>
                <a:lnTo>
                  <a:pt x="5704" y="166476"/>
                </a:lnTo>
                <a:lnTo>
                  <a:pt x="21954" y="121011"/>
                </a:lnTo>
                <a:lnTo>
                  <a:pt x="47453" y="80904"/>
                </a:lnTo>
                <a:lnTo>
                  <a:pt x="80904" y="47453"/>
                </a:lnTo>
                <a:lnTo>
                  <a:pt x="121011" y="21954"/>
                </a:lnTo>
                <a:lnTo>
                  <a:pt x="166476" y="5704"/>
                </a:lnTo>
                <a:lnTo>
                  <a:pt x="216004" y="0"/>
                </a:lnTo>
                <a:lnTo>
                  <a:pt x="1079996" y="0"/>
                </a:lnTo>
                <a:lnTo>
                  <a:pt x="1129523" y="5704"/>
                </a:lnTo>
                <a:lnTo>
                  <a:pt x="1174989" y="21954"/>
                </a:lnTo>
                <a:lnTo>
                  <a:pt x="1215095" y="47453"/>
                </a:lnTo>
                <a:lnTo>
                  <a:pt x="1248546" y="80904"/>
                </a:lnTo>
                <a:lnTo>
                  <a:pt x="1274045" y="121011"/>
                </a:lnTo>
                <a:lnTo>
                  <a:pt x="1290295" y="166476"/>
                </a:lnTo>
                <a:lnTo>
                  <a:pt x="1296000" y="216004"/>
                </a:lnTo>
                <a:lnTo>
                  <a:pt x="1296000" y="1467547"/>
                </a:lnTo>
                <a:lnTo>
                  <a:pt x="1290295" y="1517074"/>
                </a:lnTo>
                <a:lnTo>
                  <a:pt x="1274045" y="1562540"/>
                </a:lnTo>
                <a:lnTo>
                  <a:pt x="1248546" y="1602646"/>
                </a:lnTo>
                <a:lnTo>
                  <a:pt x="1215095" y="1636097"/>
                </a:lnTo>
                <a:lnTo>
                  <a:pt x="1174989" y="1661596"/>
                </a:lnTo>
                <a:lnTo>
                  <a:pt x="1129523" y="1677846"/>
                </a:lnTo>
                <a:lnTo>
                  <a:pt x="1079996" y="1683551"/>
                </a:lnTo>
                <a:lnTo>
                  <a:pt x="216004" y="1683551"/>
                </a:lnTo>
                <a:lnTo>
                  <a:pt x="166476" y="1677846"/>
                </a:lnTo>
                <a:lnTo>
                  <a:pt x="121011" y="1661596"/>
                </a:lnTo>
                <a:lnTo>
                  <a:pt x="80904" y="1636097"/>
                </a:lnTo>
                <a:lnTo>
                  <a:pt x="47453" y="1602646"/>
                </a:lnTo>
                <a:lnTo>
                  <a:pt x="21954" y="1562540"/>
                </a:lnTo>
                <a:lnTo>
                  <a:pt x="5704" y="1517074"/>
                </a:lnTo>
                <a:lnTo>
                  <a:pt x="0" y="1467547"/>
                </a:lnTo>
                <a:lnTo>
                  <a:pt x="0" y="216004"/>
                </a:lnTo>
                <a:close/>
              </a:path>
            </a:pathLst>
          </a:custGeom>
          <a:ln w="3175">
            <a:solidFill>
              <a:srgbClr val="207997"/>
            </a:solidFill>
          </a:ln>
        </p:spPr>
        <p:txBody>
          <a:bodyPr wrap="square" lIns="0" tIns="0" rIns="0" bIns="0" rtlCol="0"/>
          <a:lstStyle/>
          <a:p>
            <a:endParaRPr/>
          </a:p>
        </p:txBody>
      </p:sp>
      <p:sp>
        <p:nvSpPr>
          <p:cNvPr id="74" name="object 29">
            <a:extLst>
              <a:ext uri="{FF2B5EF4-FFF2-40B4-BE49-F238E27FC236}">
                <a16:creationId xmlns:a16="http://schemas.microsoft.com/office/drawing/2014/main" id="{6A43EF12-5DC1-4BAB-D415-D27A3761E7F2}"/>
              </a:ext>
            </a:extLst>
          </p:cNvPr>
          <p:cNvSpPr txBox="1"/>
          <p:nvPr/>
        </p:nvSpPr>
        <p:spPr>
          <a:xfrm>
            <a:off x="2048845" y="3955102"/>
            <a:ext cx="1128395" cy="194284"/>
          </a:xfrm>
          <a:prstGeom prst="rect">
            <a:avLst/>
          </a:prstGeom>
        </p:spPr>
        <p:txBody>
          <a:bodyPr vert="horz" wrap="square" lIns="0" tIns="40005" rIns="0" bIns="0" rtlCol="0">
            <a:spAutoFit/>
          </a:bodyPr>
          <a:lstStyle/>
          <a:p>
            <a:pPr marL="375920">
              <a:lnSpc>
                <a:spcPct val="100000"/>
              </a:lnSpc>
              <a:spcBef>
                <a:spcPts val="315"/>
              </a:spcBef>
            </a:pPr>
            <a:r>
              <a:rPr sz="1000" b="1" spc="-5" dirty="0">
                <a:solidFill>
                  <a:srgbClr val="92D050"/>
                </a:solidFill>
                <a:latin typeface="Arial"/>
                <a:cs typeface="Arial"/>
              </a:rPr>
              <a:t>M&amp;A</a:t>
            </a:r>
            <a:endParaRPr sz="1000" dirty="0">
              <a:solidFill>
                <a:srgbClr val="92D050"/>
              </a:solidFill>
              <a:latin typeface="Arial"/>
              <a:cs typeface="Arial"/>
            </a:endParaRPr>
          </a:p>
        </p:txBody>
      </p:sp>
      <p:sp>
        <p:nvSpPr>
          <p:cNvPr id="75" name="object 31">
            <a:extLst>
              <a:ext uri="{FF2B5EF4-FFF2-40B4-BE49-F238E27FC236}">
                <a16:creationId xmlns:a16="http://schemas.microsoft.com/office/drawing/2014/main" id="{9B9782E5-3E33-DDE6-6BBB-6065FCA1B0A0}"/>
              </a:ext>
            </a:extLst>
          </p:cNvPr>
          <p:cNvSpPr/>
          <p:nvPr/>
        </p:nvSpPr>
        <p:spPr>
          <a:xfrm>
            <a:off x="3568545" y="3894288"/>
            <a:ext cx="1296035" cy="1684020"/>
          </a:xfrm>
          <a:custGeom>
            <a:avLst/>
            <a:gdLst/>
            <a:ahLst/>
            <a:cxnLst/>
            <a:rect l="l" t="t" r="r" b="b"/>
            <a:pathLst>
              <a:path w="1296035" h="1684020">
                <a:moveTo>
                  <a:pt x="0" y="216004"/>
                </a:moveTo>
                <a:lnTo>
                  <a:pt x="5704" y="166476"/>
                </a:lnTo>
                <a:lnTo>
                  <a:pt x="21954" y="121011"/>
                </a:lnTo>
                <a:lnTo>
                  <a:pt x="47453" y="80904"/>
                </a:lnTo>
                <a:lnTo>
                  <a:pt x="80904" y="47453"/>
                </a:lnTo>
                <a:lnTo>
                  <a:pt x="121011" y="21954"/>
                </a:lnTo>
                <a:lnTo>
                  <a:pt x="166476" y="5704"/>
                </a:lnTo>
                <a:lnTo>
                  <a:pt x="216004" y="0"/>
                </a:lnTo>
                <a:lnTo>
                  <a:pt x="1079996" y="0"/>
                </a:lnTo>
                <a:lnTo>
                  <a:pt x="1129523" y="5704"/>
                </a:lnTo>
                <a:lnTo>
                  <a:pt x="1174989" y="21954"/>
                </a:lnTo>
                <a:lnTo>
                  <a:pt x="1215095" y="47453"/>
                </a:lnTo>
                <a:lnTo>
                  <a:pt x="1248546" y="80904"/>
                </a:lnTo>
                <a:lnTo>
                  <a:pt x="1274045" y="121011"/>
                </a:lnTo>
                <a:lnTo>
                  <a:pt x="1290295" y="166476"/>
                </a:lnTo>
                <a:lnTo>
                  <a:pt x="1296000" y="216004"/>
                </a:lnTo>
                <a:lnTo>
                  <a:pt x="1296000" y="1467547"/>
                </a:lnTo>
                <a:lnTo>
                  <a:pt x="1290295" y="1517074"/>
                </a:lnTo>
                <a:lnTo>
                  <a:pt x="1274045" y="1562540"/>
                </a:lnTo>
                <a:lnTo>
                  <a:pt x="1248546" y="1602646"/>
                </a:lnTo>
                <a:lnTo>
                  <a:pt x="1215095" y="1636097"/>
                </a:lnTo>
                <a:lnTo>
                  <a:pt x="1174989" y="1661596"/>
                </a:lnTo>
                <a:lnTo>
                  <a:pt x="1129523" y="1677846"/>
                </a:lnTo>
                <a:lnTo>
                  <a:pt x="1079996" y="1683551"/>
                </a:lnTo>
                <a:lnTo>
                  <a:pt x="216004" y="1683551"/>
                </a:lnTo>
                <a:lnTo>
                  <a:pt x="166476" y="1677846"/>
                </a:lnTo>
                <a:lnTo>
                  <a:pt x="121011" y="1661596"/>
                </a:lnTo>
                <a:lnTo>
                  <a:pt x="80904" y="1636097"/>
                </a:lnTo>
                <a:lnTo>
                  <a:pt x="47453" y="1602646"/>
                </a:lnTo>
                <a:lnTo>
                  <a:pt x="21954" y="1562540"/>
                </a:lnTo>
                <a:lnTo>
                  <a:pt x="5704" y="1517074"/>
                </a:lnTo>
                <a:lnTo>
                  <a:pt x="0" y="1467547"/>
                </a:lnTo>
                <a:lnTo>
                  <a:pt x="0" y="216004"/>
                </a:lnTo>
                <a:close/>
              </a:path>
            </a:pathLst>
          </a:custGeom>
          <a:ln w="3175">
            <a:solidFill>
              <a:srgbClr val="207997"/>
            </a:solidFill>
          </a:ln>
        </p:spPr>
        <p:txBody>
          <a:bodyPr wrap="square" lIns="0" tIns="0" rIns="0" bIns="0" rtlCol="0"/>
          <a:lstStyle/>
          <a:p>
            <a:endParaRPr/>
          </a:p>
        </p:txBody>
      </p:sp>
      <p:sp>
        <p:nvSpPr>
          <p:cNvPr id="76" name="object 32">
            <a:extLst>
              <a:ext uri="{FF2B5EF4-FFF2-40B4-BE49-F238E27FC236}">
                <a16:creationId xmlns:a16="http://schemas.microsoft.com/office/drawing/2014/main" id="{DAE80BAC-E69E-7BEE-9663-ECD98A09FCA2}"/>
              </a:ext>
            </a:extLst>
          </p:cNvPr>
          <p:cNvSpPr txBox="1"/>
          <p:nvPr/>
        </p:nvSpPr>
        <p:spPr>
          <a:xfrm>
            <a:off x="3593752" y="4189001"/>
            <a:ext cx="1258606" cy="1168910"/>
          </a:xfrm>
          <a:prstGeom prst="rect">
            <a:avLst/>
          </a:prstGeom>
        </p:spPr>
        <p:txBody>
          <a:bodyPr vert="horz" wrap="square" lIns="0" tIns="40005" rIns="0" bIns="0" rtlCol="0">
            <a:spAutoFit/>
          </a:bodyPr>
          <a:lstStyle/>
          <a:p>
            <a:pPr marL="12700" marR="5080">
              <a:lnSpc>
                <a:spcPct val="100000"/>
              </a:lnSpc>
              <a:spcBef>
                <a:spcPts val="359"/>
              </a:spcBef>
            </a:pPr>
            <a:r>
              <a:rPr lang="en-GB" sz="1000" spc="-10" dirty="0">
                <a:latin typeface="Arial MT"/>
              </a:rPr>
              <a:t>FinTech news, create educational material, and then publish them on social medias.</a:t>
            </a:r>
          </a:p>
          <a:p>
            <a:pPr marL="12700" marR="5080">
              <a:lnSpc>
                <a:spcPct val="100000"/>
              </a:lnSpc>
              <a:spcBef>
                <a:spcPts val="359"/>
              </a:spcBef>
            </a:pPr>
            <a:r>
              <a:rPr lang="en-GB" sz="1000" b="1" spc="-10" dirty="0">
                <a:latin typeface="Arial MT"/>
              </a:rPr>
              <a:t>Goal : To know the latest news and developments</a:t>
            </a:r>
            <a:endParaRPr lang="it-IT" sz="1000" b="1" spc="-10" dirty="0">
              <a:latin typeface="Arial MT"/>
            </a:endParaRPr>
          </a:p>
        </p:txBody>
      </p:sp>
      <p:grpSp>
        <p:nvGrpSpPr>
          <p:cNvPr id="77" name="object 34">
            <a:extLst>
              <a:ext uri="{FF2B5EF4-FFF2-40B4-BE49-F238E27FC236}">
                <a16:creationId xmlns:a16="http://schemas.microsoft.com/office/drawing/2014/main" id="{45460658-76AD-4DC2-BFF5-48EA0720AE3B}"/>
              </a:ext>
            </a:extLst>
          </p:cNvPr>
          <p:cNvGrpSpPr/>
          <p:nvPr/>
        </p:nvGrpSpPr>
        <p:grpSpPr>
          <a:xfrm>
            <a:off x="355106" y="3574591"/>
            <a:ext cx="6114421" cy="240665"/>
            <a:chOff x="355107" y="3574591"/>
            <a:chExt cx="4136390" cy="240665"/>
          </a:xfrm>
        </p:grpSpPr>
        <p:sp>
          <p:nvSpPr>
            <p:cNvPr id="78" name="object 35">
              <a:extLst>
                <a:ext uri="{FF2B5EF4-FFF2-40B4-BE49-F238E27FC236}">
                  <a16:creationId xmlns:a16="http://schemas.microsoft.com/office/drawing/2014/main" id="{730B0EC7-A116-B5C0-D124-B27D6639B0F3}"/>
                </a:ext>
              </a:extLst>
            </p:cNvPr>
            <p:cNvSpPr/>
            <p:nvPr/>
          </p:nvSpPr>
          <p:spPr>
            <a:xfrm>
              <a:off x="356694" y="3576179"/>
              <a:ext cx="4133215" cy="237490"/>
            </a:xfrm>
            <a:custGeom>
              <a:avLst/>
              <a:gdLst/>
              <a:ahLst/>
              <a:cxnLst/>
              <a:rect l="l" t="t" r="r" b="b"/>
              <a:pathLst>
                <a:path w="4133215" h="237489">
                  <a:moveTo>
                    <a:pt x="4093185" y="0"/>
                  </a:moveTo>
                  <a:lnTo>
                    <a:pt x="39523" y="0"/>
                  </a:lnTo>
                  <a:lnTo>
                    <a:pt x="24139" y="3105"/>
                  </a:lnTo>
                  <a:lnTo>
                    <a:pt x="11576" y="11576"/>
                  </a:lnTo>
                  <a:lnTo>
                    <a:pt x="3105" y="24139"/>
                  </a:lnTo>
                  <a:lnTo>
                    <a:pt x="0" y="39523"/>
                  </a:lnTo>
                  <a:lnTo>
                    <a:pt x="0" y="197614"/>
                  </a:lnTo>
                  <a:lnTo>
                    <a:pt x="3105" y="212999"/>
                  </a:lnTo>
                  <a:lnTo>
                    <a:pt x="11576" y="225562"/>
                  </a:lnTo>
                  <a:lnTo>
                    <a:pt x="24139" y="234033"/>
                  </a:lnTo>
                  <a:lnTo>
                    <a:pt x="39523" y="237139"/>
                  </a:lnTo>
                  <a:lnTo>
                    <a:pt x="4093185" y="237139"/>
                  </a:lnTo>
                  <a:lnTo>
                    <a:pt x="4108569" y="234033"/>
                  </a:lnTo>
                  <a:lnTo>
                    <a:pt x="4121132" y="225562"/>
                  </a:lnTo>
                  <a:lnTo>
                    <a:pt x="4129603" y="212999"/>
                  </a:lnTo>
                  <a:lnTo>
                    <a:pt x="4132709" y="197614"/>
                  </a:lnTo>
                  <a:lnTo>
                    <a:pt x="4132709" y="39523"/>
                  </a:lnTo>
                  <a:lnTo>
                    <a:pt x="4129603" y="24139"/>
                  </a:lnTo>
                  <a:lnTo>
                    <a:pt x="4121132" y="11576"/>
                  </a:lnTo>
                  <a:lnTo>
                    <a:pt x="4108569" y="3105"/>
                  </a:lnTo>
                  <a:lnTo>
                    <a:pt x="4093185" y="0"/>
                  </a:lnTo>
                  <a:close/>
                </a:path>
              </a:pathLst>
            </a:custGeom>
            <a:solidFill>
              <a:srgbClr val="207997"/>
            </a:solidFill>
          </p:spPr>
          <p:txBody>
            <a:bodyPr wrap="square" lIns="0" tIns="0" rIns="0" bIns="0" rtlCol="0"/>
            <a:lstStyle/>
            <a:p>
              <a:endParaRPr/>
            </a:p>
          </p:txBody>
        </p:sp>
        <p:sp>
          <p:nvSpPr>
            <p:cNvPr id="79" name="object 36">
              <a:extLst>
                <a:ext uri="{FF2B5EF4-FFF2-40B4-BE49-F238E27FC236}">
                  <a16:creationId xmlns:a16="http://schemas.microsoft.com/office/drawing/2014/main" id="{8E08C675-EB64-3597-89FE-3E24E1C9B606}"/>
                </a:ext>
              </a:extLst>
            </p:cNvPr>
            <p:cNvSpPr/>
            <p:nvPr/>
          </p:nvSpPr>
          <p:spPr>
            <a:xfrm>
              <a:off x="356694" y="3576179"/>
              <a:ext cx="4133215" cy="237490"/>
            </a:xfrm>
            <a:custGeom>
              <a:avLst/>
              <a:gdLst/>
              <a:ahLst/>
              <a:cxnLst/>
              <a:rect l="l" t="t" r="r" b="b"/>
              <a:pathLst>
                <a:path w="4133215" h="237489">
                  <a:moveTo>
                    <a:pt x="0" y="39523"/>
                  </a:moveTo>
                  <a:lnTo>
                    <a:pt x="3105" y="24139"/>
                  </a:lnTo>
                  <a:lnTo>
                    <a:pt x="11576" y="11576"/>
                  </a:lnTo>
                  <a:lnTo>
                    <a:pt x="24139" y="3105"/>
                  </a:lnTo>
                  <a:lnTo>
                    <a:pt x="39523" y="0"/>
                  </a:lnTo>
                  <a:lnTo>
                    <a:pt x="4093185" y="0"/>
                  </a:lnTo>
                  <a:lnTo>
                    <a:pt x="4108569" y="3105"/>
                  </a:lnTo>
                  <a:lnTo>
                    <a:pt x="4121132" y="11576"/>
                  </a:lnTo>
                  <a:lnTo>
                    <a:pt x="4129603" y="24139"/>
                  </a:lnTo>
                  <a:lnTo>
                    <a:pt x="4132709" y="39523"/>
                  </a:lnTo>
                  <a:lnTo>
                    <a:pt x="4132709" y="197615"/>
                  </a:lnTo>
                  <a:lnTo>
                    <a:pt x="4129603" y="212999"/>
                  </a:lnTo>
                  <a:lnTo>
                    <a:pt x="4121132" y="225562"/>
                  </a:lnTo>
                  <a:lnTo>
                    <a:pt x="4108569" y="234033"/>
                  </a:lnTo>
                  <a:lnTo>
                    <a:pt x="4093185" y="237139"/>
                  </a:lnTo>
                  <a:lnTo>
                    <a:pt x="39523" y="237139"/>
                  </a:lnTo>
                  <a:lnTo>
                    <a:pt x="24139" y="234033"/>
                  </a:lnTo>
                  <a:lnTo>
                    <a:pt x="11576" y="225562"/>
                  </a:lnTo>
                  <a:lnTo>
                    <a:pt x="3105" y="212999"/>
                  </a:lnTo>
                  <a:lnTo>
                    <a:pt x="0" y="197615"/>
                  </a:lnTo>
                  <a:lnTo>
                    <a:pt x="0" y="39523"/>
                  </a:lnTo>
                  <a:close/>
                </a:path>
              </a:pathLst>
            </a:custGeom>
            <a:ln w="3175">
              <a:solidFill>
                <a:srgbClr val="BCBCBC"/>
              </a:solidFill>
            </a:ln>
          </p:spPr>
          <p:txBody>
            <a:bodyPr wrap="square" lIns="0" tIns="0" rIns="0" bIns="0" rtlCol="0"/>
            <a:lstStyle/>
            <a:p>
              <a:endParaRPr/>
            </a:p>
          </p:txBody>
        </p:sp>
      </p:grpSp>
      <p:sp>
        <p:nvSpPr>
          <p:cNvPr id="80" name="object 37">
            <a:extLst>
              <a:ext uri="{FF2B5EF4-FFF2-40B4-BE49-F238E27FC236}">
                <a16:creationId xmlns:a16="http://schemas.microsoft.com/office/drawing/2014/main" id="{D6652AA2-C5EB-CEA0-C8CC-5978486B0F7D}"/>
              </a:ext>
            </a:extLst>
          </p:cNvPr>
          <p:cNvSpPr txBox="1"/>
          <p:nvPr/>
        </p:nvSpPr>
        <p:spPr>
          <a:xfrm>
            <a:off x="3275400" y="3605707"/>
            <a:ext cx="39814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FFFF"/>
                </a:solidFill>
                <a:latin typeface="Arial"/>
                <a:cs typeface="Arial"/>
              </a:rPr>
              <a:t>D</a:t>
            </a:r>
            <a:r>
              <a:rPr sz="1000" b="1" spc="-10" dirty="0">
                <a:solidFill>
                  <a:srgbClr val="FFFFFF"/>
                </a:solidFill>
                <a:latin typeface="Arial"/>
                <a:cs typeface="Arial"/>
              </a:rPr>
              <a:t>esk</a:t>
            </a:r>
            <a:r>
              <a:rPr sz="1000" b="1" dirty="0">
                <a:solidFill>
                  <a:srgbClr val="FFFFFF"/>
                </a:solidFill>
                <a:latin typeface="Arial"/>
                <a:cs typeface="Arial"/>
              </a:rPr>
              <a:t>s</a:t>
            </a:r>
            <a:endParaRPr sz="1000" dirty="0">
              <a:latin typeface="Arial"/>
              <a:cs typeface="Arial"/>
            </a:endParaRPr>
          </a:p>
        </p:txBody>
      </p:sp>
      <p:grpSp>
        <p:nvGrpSpPr>
          <p:cNvPr id="81" name="object 38">
            <a:extLst>
              <a:ext uri="{FF2B5EF4-FFF2-40B4-BE49-F238E27FC236}">
                <a16:creationId xmlns:a16="http://schemas.microsoft.com/office/drawing/2014/main" id="{1030C94A-F4AA-7D1E-3190-299BF3AC5CA4}"/>
              </a:ext>
            </a:extLst>
          </p:cNvPr>
          <p:cNvGrpSpPr/>
          <p:nvPr/>
        </p:nvGrpSpPr>
        <p:grpSpPr>
          <a:xfrm>
            <a:off x="6788491" y="3574592"/>
            <a:ext cx="1999635" cy="240029"/>
            <a:chOff x="4653007" y="3574592"/>
            <a:chExt cx="4135120" cy="240029"/>
          </a:xfrm>
        </p:grpSpPr>
        <p:sp>
          <p:nvSpPr>
            <p:cNvPr id="82" name="object 39">
              <a:extLst>
                <a:ext uri="{FF2B5EF4-FFF2-40B4-BE49-F238E27FC236}">
                  <a16:creationId xmlns:a16="http://schemas.microsoft.com/office/drawing/2014/main" id="{0003D2AE-065A-C536-6DFC-2A1DA790B8E4}"/>
                </a:ext>
              </a:extLst>
            </p:cNvPr>
            <p:cNvSpPr/>
            <p:nvPr/>
          </p:nvSpPr>
          <p:spPr>
            <a:xfrm>
              <a:off x="4654594" y="3576180"/>
              <a:ext cx="4131945" cy="236854"/>
            </a:xfrm>
            <a:custGeom>
              <a:avLst/>
              <a:gdLst/>
              <a:ahLst/>
              <a:cxnLst/>
              <a:rect l="l" t="t" r="r" b="b"/>
              <a:pathLst>
                <a:path w="4131945" h="236854">
                  <a:moveTo>
                    <a:pt x="4092261" y="0"/>
                  </a:moveTo>
                  <a:lnTo>
                    <a:pt x="39465" y="0"/>
                  </a:lnTo>
                  <a:lnTo>
                    <a:pt x="24103" y="3101"/>
                  </a:lnTo>
                  <a:lnTo>
                    <a:pt x="11559" y="11558"/>
                  </a:lnTo>
                  <a:lnTo>
                    <a:pt x="3101" y="24102"/>
                  </a:lnTo>
                  <a:lnTo>
                    <a:pt x="0" y="39463"/>
                  </a:lnTo>
                  <a:lnTo>
                    <a:pt x="0" y="197328"/>
                  </a:lnTo>
                  <a:lnTo>
                    <a:pt x="3101" y="212690"/>
                  </a:lnTo>
                  <a:lnTo>
                    <a:pt x="11559" y="225234"/>
                  </a:lnTo>
                  <a:lnTo>
                    <a:pt x="24103" y="233692"/>
                  </a:lnTo>
                  <a:lnTo>
                    <a:pt x="39465" y="236794"/>
                  </a:lnTo>
                  <a:lnTo>
                    <a:pt x="4092261" y="236794"/>
                  </a:lnTo>
                  <a:lnTo>
                    <a:pt x="4107622" y="233692"/>
                  </a:lnTo>
                  <a:lnTo>
                    <a:pt x="4120166" y="225234"/>
                  </a:lnTo>
                  <a:lnTo>
                    <a:pt x="4128623" y="212690"/>
                  </a:lnTo>
                  <a:lnTo>
                    <a:pt x="4131725" y="197328"/>
                  </a:lnTo>
                  <a:lnTo>
                    <a:pt x="4131725" y="39463"/>
                  </a:lnTo>
                  <a:lnTo>
                    <a:pt x="4128623" y="24102"/>
                  </a:lnTo>
                  <a:lnTo>
                    <a:pt x="4120166" y="11558"/>
                  </a:lnTo>
                  <a:lnTo>
                    <a:pt x="4107622" y="3101"/>
                  </a:lnTo>
                  <a:lnTo>
                    <a:pt x="4092261" y="0"/>
                  </a:lnTo>
                  <a:close/>
                </a:path>
              </a:pathLst>
            </a:custGeom>
            <a:solidFill>
              <a:srgbClr val="207997"/>
            </a:solidFill>
          </p:spPr>
          <p:txBody>
            <a:bodyPr wrap="square" lIns="0" tIns="0" rIns="0" bIns="0" rtlCol="0"/>
            <a:lstStyle/>
            <a:p>
              <a:endParaRPr/>
            </a:p>
          </p:txBody>
        </p:sp>
        <p:sp>
          <p:nvSpPr>
            <p:cNvPr id="83" name="object 40">
              <a:extLst>
                <a:ext uri="{FF2B5EF4-FFF2-40B4-BE49-F238E27FC236}">
                  <a16:creationId xmlns:a16="http://schemas.microsoft.com/office/drawing/2014/main" id="{1BBAE9A2-E0F1-3FDB-C3E5-42BCD0AF3D88}"/>
                </a:ext>
              </a:extLst>
            </p:cNvPr>
            <p:cNvSpPr/>
            <p:nvPr/>
          </p:nvSpPr>
          <p:spPr>
            <a:xfrm>
              <a:off x="4654594" y="3576180"/>
              <a:ext cx="4131945" cy="236854"/>
            </a:xfrm>
            <a:custGeom>
              <a:avLst/>
              <a:gdLst/>
              <a:ahLst/>
              <a:cxnLst/>
              <a:rect l="l" t="t" r="r" b="b"/>
              <a:pathLst>
                <a:path w="4131945" h="236854">
                  <a:moveTo>
                    <a:pt x="0" y="39464"/>
                  </a:moveTo>
                  <a:lnTo>
                    <a:pt x="3101" y="24103"/>
                  </a:lnTo>
                  <a:lnTo>
                    <a:pt x="11558" y="11559"/>
                  </a:lnTo>
                  <a:lnTo>
                    <a:pt x="24103" y="3101"/>
                  </a:lnTo>
                  <a:lnTo>
                    <a:pt x="39464" y="0"/>
                  </a:lnTo>
                  <a:lnTo>
                    <a:pt x="4092260" y="0"/>
                  </a:lnTo>
                  <a:lnTo>
                    <a:pt x="4107621" y="3101"/>
                  </a:lnTo>
                  <a:lnTo>
                    <a:pt x="4120166" y="11559"/>
                  </a:lnTo>
                  <a:lnTo>
                    <a:pt x="4128623" y="24103"/>
                  </a:lnTo>
                  <a:lnTo>
                    <a:pt x="4131725" y="39464"/>
                  </a:lnTo>
                  <a:lnTo>
                    <a:pt x="4131725" y="197329"/>
                  </a:lnTo>
                  <a:lnTo>
                    <a:pt x="4128623" y="212690"/>
                  </a:lnTo>
                  <a:lnTo>
                    <a:pt x="4120166" y="225235"/>
                  </a:lnTo>
                  <a:lnTo>
                    <a:pt x="4107621" y="233692"/>
                  </a:lnTo>
                  <a:lnTo>
                    <a:pt x="4092260" y="236794"/>
                  </a:lnTo>
                  <a:lnTo>
                    <a:pt x="39464" y="236794"/>
                  </a:lnTo>
                  <a:lnTo>
                    <a:pt x="24103" y="233692"/>
                  </a:lnTo>
                  <a:lnTo>
                    <a:pt x="11558" y="225235"/>
                  </a:lnTo>
                  <a:lnTo>
                    <a:pt x="3101" y="212690"/>
                  </a:lnTo>
                  <a:lnTo>
                    <a:pt x="0" y="197329"/>
                  </a:lnTo>
                  <a:lnTo>
                    <a:pt x="0" y="39464"/>
                  </a:lnTo>
                  <a:close/>
                </a:path>
              </a:pathLst>
            </a:custGeom>
            <a:ln w="3175">
              <a:solidFill>
                <a:srgbClr val="BCBCBC"/>
              </a:solidFill>
            </a:ln>
          </p:spPr>
          <p:txBody>
            <a:bodyPr wrap="square" lIns="0" tIns="0" rIns="0" bIns="0" rtlCol="0"/>
            <a:lstStyle/>
            <a:p>
              <a:endParaRPr/>
            </a:p>
          </p:txBody>
        </p:sp>
      </p:grpSp>
      <p:sp>
        <p:nvSpPr>
          <p:cNvPr id="84" name="object 41">
            <a:extLst>
              <a:ext uri="{FF2B5EF4-FFF2-40B4-BE49-F238E27FC236}">
                <a16:creationId xmlns:a16="http://schemas.microsoft.com/office/drawing/2014/main" id="{4CE6F198-2724-135D-9820-FDE3E4C7BDB0}"/>
              </a:ext>
            </a:extLst>
          </p:cNvPr>
          <p:cNvSpPr txBox="1"/>
          <p:nvPr/>
        </p:nvSpPr>
        <p:spPr>
          <a:xfrm>
            <a:off x="7500653" y="3610046"/>
            <a:ext cx="575310" cy="177800"/>
          </a:xfrm>
          <a:prstGeom prst="rect">
            <a:avLst/>
          </a:prstGeom>
        </p:spPr>
        <p:txBody>
          <a:bodyPr vert="horz" wrap="square" lIns="0" tIns="12700" rIns="0" bIns="0" rtlCol="0">
            <a:spAutoFit/>
          </a:bodyPr>
          <a:lstStyle/>
          <a:p>
            <a:pPr marL="12700">
              <a:lnSpc>
                <a:spcPct val="100000"/>
              </a:lnSpc>
              <a:spcBef>
                <a:spcPts val="100"/>
              </a:spcBef>
            </a:pPr>
            <a:r>
              <a:rPr sz="1000" b="1">
                <a:solidFill>
                  <a:srgbClr val="FFFFFF"/>
                </a:solidFill>
                <a:latin typeface="Arial"/>
                <a:cs typeface="Arial"/>
              </a:rPr>
              <a:t>Nu</a:t>
            </a:r>
            <a:r>
              <a:rPr sz="1000" b="1" spc="-5">
                <a:solidFill>
                  <a:srgbClr val="FFFFFF"/>
                </a:solidFill>
                <a:latin typeface="Arial"/>
                <a:cs typeface="Arial"/>
              </a:rPr>
              <a:t>m</a:t>
            </a:r>
            <a:r>
              <a:rPr sz="1000" b="1">
                <a:solidFill>
                  <a:srgbClr val="FFFFFF"/>
                </a:solidFill>
                <a:latin typeface="Arial"/>
                <a:cs typeface="Arial"/>
              </a:rPr>
              <a:t>b</a:t>
            </a:r>
            <a:r>
              <a:rPr sz="1000" b="1" spc="-10">
                <a:solidFill>
                  <a:srgbClr val="FFFFFF"/>
                </a:solidFill>
                <a:latin typeface="Arial"/>
                <a:cs typeface="Arial"/>
              </a:rPr>
              <a:t>e</a:t>
            </a:r>
            <a:r>
              <a:rPr sz="1000" b="1" spc="-5">
                <a:solidFill>
                  <a:srgbClr val="FFFFFF"/>
                </a:solidFill>
                <a:latin typeface="Arial"/>
                <a:cs typeface="Arial"/>
              </a:rPr>
              <a:t>r</a:t>
            </a:r>
            <a:r>
              <a:rPr sz="1000" b="1">
                <a:solidFill>
                  <a:srgbClr val="FFFFFF"/>
                </a:solidFill>
                <a:latin typeface="Arial"/>
                <a:cs typeface="Arial"/>
              </a:rPr>
              <a:t>s</a:t>
            </a:r>
            <a:endParaRPr sz="1000">
              <a:latin typeface="Arial"/>
              <a:cs typeface="Arial"/>
            </a:endParaRPr>
          </a:p>
        </p:txBody>
      </p:sp>
      <p:sp>
        <p:nvSpPr>
          <p:cNvPr id="85" name="object 42">
            <a:extLst>
              <a:ext uri="{FF2B5EF4-FFF2-40B4-BE49-F238E27FC236}">
                <a16:creationId xmlns:a16="http://schemas.microsoft.com/office/drawing/2014/main" id="{E73C5543-74A5-09D6-2138-5E25C205DD3F}"/>
              </a:ext>
            </a:extLst>
          </p:cNvPr>
          <p:cNvSpPr/>
          <p:nvPr/>
        </p:nvSpPr>
        <p:spPr>
          <a:xfrm>
            <a:off x="3328423" y="3860152"/>
            <a:ext cx="292100" cy="100330"/>
          </a:xfrm>
          <a:custGeom>
            <a:avLst/>
            <a:gdLst/>
            <a:ahLst/>
            <a:cxnLst/>
            <a:rect l="l" t="t" r="r" b="b"/>
            <a:pathLst>
              <a:path w="292100" h="100329">
                <a:moveTo>
                  <a:pt x="291782" y="0"/>
                </a:moveTo>
                <a:lnTo>
                  <a:pt x="0" y="0"/>
                </a:lnTo>
                <a:lnTo>
                  <a:pt x="0" y="100111"/>
                </a:lnTo>
                <a:lnTo>
                  <a:pt x="291782" y="100111"/>
                </a:lnTo>
                <a:lnTo>
                  <a:pt x="291782" y="0"/>
                </a:lnTo>
                <a:close/>
              </a:path>
            </a:pathLst>
          </a:custGeom>
          <a:solidFill>
            <a:srgbClr val="FFFFFF"/>
          </a:solidFill>
        </p:spPr>
        <p:txBody>
          <a:bodyPr wrap="square" lIns="0" tIns="0" rIns="0" bIns="0" rtlCol="0"/>
          <a:lstStyle/>
          <a:p>
            <a:endParaRPr/>
          </a:p>
        </p:txBody>
      </p:sp>
      <p:pic>
        <p:nvPicPr>
          <p:cNvPr id="86" name="object 8">
            <a:extLst>
              <a:ext uri="{FF2B5EF4-FFF2-40B4-BE49-F238E27FC236}">
                <a16:creationId xmlns:a16="http://schemas.microsoft.com/office/drawing/2014/main" id="{CDFDE463-1DCC-DF13-43BE-FA27D5307B92}"/>
              </a:ext>
            </a:extLst>
          </p:cNvPr>
          <p:cNvPicPr/>
          <p:nvPr/>
        </p:nvPicPr>
        <p:blipFill>
          <a:blip r:embed="rId5" cstate="email">
            <a:extLst>
              <a:ext uri="{28A0092B-C50C-407E-A947-70E740481C1C}">
                <a14:useLocalDpi xmlns:a14="http://schemas.microsoft.com/office/drawing/2010/main"/>
              </a:ext>
            </a:extLst>
          </a:blip>
          <a:stretch>
            <a:fillRect/>
          </a:stretch>
        </p:blipFill>
        <p:spPr>
          <a:xfrm>
            <a:off x="6924653" y="4044008"/>
            <a:ext cx="332232" cy="327600"/>
          </a:xfrm>
          <a:prstGeom prst="rect">
            <a:avLst/>
          </a:prstGeom>
        </p:spPr>
      </p:pic>
      <p:sp>
        <p:nvSpPr>
          <p:cNvPr id="87" name="object 31">
            <a:extLst>
              <a:ext uri="{FF2B5EF4-FFF2-40B4-BE49-F238E27FC236}">
                <a16:creationId xmlns:a16="http://schemas.microsoft.com/office/drawing/2014/main" id="{AA08DFFA-EF31-DE61-8A64-5C7B4A05A9A3}"/>
              </a:ext>
            </a:extLst>
          </p:cNvPr>
          <p:cNvSpPr/>
          <p:nvPr/>
        </p:nvSpPr>
        <p:spPr>
          <a:xfrm>
            <a:off x="5172065" y="3938179"/>
            <a:ext cx="1296035" cy="1684020"/>
          </a:xfrm>
          <a:custGeom>
            <a:avLst/>
            <a:gdLst/>
            <a:ahLst/>
            <a:cxnLst/>
            <a:rect l="l" t="t" r="r" b="b"/>
            <a:pathLst>
              <a:path w="1296035" h="1684020">
                <a:moveTo>
                  <a:pt x="0" y="216004"/>
                </a:moveTo>
                <a:lnTo>
                  <a:pt x="5704" y="166476"/>
                </a:lnTo>
                <a:lnTo>
                  <a:pt x="21954" y="121011"/>
                </a:lnTo>
                <a:lnTo>
                  <a:pt x="47453" y="80904"/>
                </a:lnTo>
                <a:lnTo>
                  <a:pt x="80904" y="47453"/>
                </a:lnTo>
                <a:lnTo>
                  <a:pt x="121011" y="21954"/>
                </a:lnTo>
                <a:lnTo>
                  <a:pt x="166476" y="5704"/>
                </a:lnTo>
                <a:lnTo>
                  <a:pt x="216004" y="0"/>
                </a:lnTo>
                <a:lnTo>
                  <a:pt x="1079996" y="0"/>
                </a:lnTo>
                <a:lnTo>
                  <a:pt x="1129523" y="5704"/>
                </a:lnTo>
                <a:lnTo>
                  <a:pt x="1174989" y="21954"/>
                </a:lnTo>
                <a:lnTo>
                  <a:pt x="1215095" y="47453"/>
                </a:lnTo>
                <a:lnTo>
                  <a:pt x="1248546" y="80904"/>
                </a:lnTo>
                <a:lnTo>
                  <a:pt x="1274045" y="121011"/>
                </a:lnTo>
                <a:lnTo>
                  <a:pt x="1290295" y="166476"/>
                </a:lnTo>
                <a:lnTo>
                  <a:pt x="1296000" y="216004"/>
                </a:lnTo>
                <a:lnTo>
                  <a:pt x="1296000" y="1467547"/>
                </a:lnTo>
                <a:lnTo>
                  <a:pt x="1290295" y="1517074"/>
                </a:lnTo>
                <a:lnTo>
                  <a:pt x="1274045" y="1562540"/>
                </a:lnTo>
                <a:lnTo>
                  <a:pt x="1248546" y="1602646"/>
                </a:lnTo>
                <a:lnTo>
                  <a:pt x="1215095" y="1636097"/>
                </a:lnTo>
                <a:lnTo>
                  <a:pt x="1174989" y="1661596"/>
                </a:lnTo>
                <a:lnTo>
                  <a:pt x="1129523" y="1677846"/>
                </a:lnTo>
                <a:lnTo>
                  <a:pt x="1079996" y="1683551"/>
                </a:lnTo>
                <a:lnTo>
                  <a:pt x="216004" y="1683551"/>
                </a:lnTo>
                <a:lnTo>
                  <a:pt x="166476" y="1677846"/>
                </a:lnTo>
                <a:lnTo>
                  <a:pt x="121011" y="1661596"/>
                </a:lnTo>
                <a:lnTo>
                  <a:pt x="80904" y="1636097"/>
                </a:lnTo>
                <a:lnTo>
                  <a:pt x="47453" y="1602646"/>
                </a:lnTo>
                <a:lnTo>
                  <a:pt x="21954" y="1562540"/>
                </a:lnTo>
                <a:lnTo>
                  <a:pt x="5704" y="1517074"/>
                </a:lnTo>
                <a:lnTo>
                  <a:pt x="0" y="1467547"/>
                </a:lnTo>
                <a:lnTo>
                  <a:pt x="0" y="216004"/>
                </a:lnTo>
                <a:close/>
              </a:path>
            </a:pathLst>
          </a:custGeom>
          <a:ln w="3175">
            <a:solidFill>
              <a:srgbClr val="207997"/>
            </a:solidFill>
          </a:ln>
        </p:spPr>
        <p:txBody>
          <a:bodyPr wrap="square" lIns="0" tIns="0" rIns="0" bIns="0" rtlCol="0"/>
          <a:lstStyle/>
          <a:p>
            <a:endParaRPr/>
          </a:p>
        </p:txBody>
      </p:sp>
      <p:sp>
        <p:nvSpPr>
          <p:cNvPr id="88" name="object 32">
            <a:extLst>
              <a:ext uri="{FF2B5EF4-FFF2-40B4-BE49-F238E27FC236}">
                <a16:creationId xmlns:a16="http://schemas.microsoft.com/office/drawing/2014/main" id="{2459F63D-20D4-DD24-2059-EBAF7C647C8A}"/>
              </a:ext>
            </a:extLst>
          </p:cNvPr>
          <p:cNvSpPr txBox="1"/>
          <p:nvPr/>
        </p:nvSpPr>
        <p:spPr>
          <a:xfrm>
            <a:off x="5208713" y="4151277"/>
            <a:ext cx="1241791" cy="1297150"/>
          </a:xfrm>
          <a:prstGeom prst="rect">
            <a:avLst/>
          </a:prstGeom>
        </p:spPr>
        <p:txBody>
          <a:bodyPr vert="horz" wrap="square" lIns="0" tIns="40005" rIns="0" bIns="0" rtlCol="0">
            <a:spAutoFit/>
          </a:bodyPr>
          <a:lstStyle/>
          <a:p>
            <a:pPr marL="12700" marR="5080">
              <a:lnSpc>
                <a:spcPct val="100000"/>
              </a:lnSpc>
              <a:spcBef>
                <a:spcPts val="215"/>
              </a:spcBef>
            </a:pPr>
            <a:r>
              <a:rPr lang="en-GB" sz="1000" spc="-10" dirty="0">
                <a:latin typeface="Helvetica" pitchFamily="2" charset="0"/>
              </a:rPr>
              <a:t>Through research, statistical analysis and visualization, the team will uncover trends and insights. </a:t>
            </a:r>
          </a:p>
          <a:p>
            <a:pPr marL="12700" marR="5080">
              <a:lnSpc>
                <a:spcPct val="100000"/>
              </a:lnSpc>
              <a:spcBef>
                <a:spcPts val="215"/>
              </a:spcBef>
            </a:pPr>
            <a:r>
              <a:rPr lang="en-GB" sz="1000" b="1" spc="-10" dirty="0">
                <a:latin typeface="Helvetica" pitchFamily="2" charset="0"/>
              </a:rPr>
              <a:t>Goal : To apply your analytics knowledge into practice. </a:t>
            </a:r>
            <a:endParaRPr sz="1000" b="1" spc="-10" dirty="0">
              <a:latin typeface="Helvetica" pitchFamily="2" charset="0"/>
            </a:endParaRPr>
          </a:p>
        </p:txBody>
      </p:sp>
      <p:sp>
        <p:nvSpPr>
          <p:cNvPr id="3" name="TextBox 2">
            <a:extLst>
              <a:ext uri="{FF2B5EF4-FFF2-40B4-BE49-F238E27FC236}">
                <a16:creationId xmlns:a16="http://schemas.microsoft.com/office/drawing/2014/main" id="{D02B7F32-C097-DAC7-50E7-0034B0D458FD}"/>
              </a:ext>
            </a:extLst>
          </p:cNvPr>
          <p:cNvSpPr txBox="1"/>
          <p:nvPr/>
        </p:nvSpPr>
        <p:spPr>
          <a:xfrm>
            <a:off x="1965024" y="4170859"/>
            <a:ext cx="1237809" cy="1169551"/>
          </a:xfrm>
          <a:prstGeom prst="rect">
            <a:avLst/>
          </a:prstGeom>
          <a:noFill/>
        </p:spPr>
        <p:txBody>
          <a:bodyPr wrap="square" rtlCol="0">
            <a:spAutoFit/>
          </a:bodyPr>
          <a:lstStyle/>
          <a:p>
            <a:r>
              <a:rPr lang="en-GB" sz="1000" spc="-10" dirty="0">
                <a:latin typeface="Helvetica" pitchFamily="2" charset="0"/>
              </a:rPr>
              <a:t>Investment</a:t>
            </a:r>
            <a:r>
              <a:rPr lang="en-GB" sz="1000" b="0" i="0" u="none" strike="noStrike" dirty="0">
                <a:solidFill>
                  <a:srgbClr val="000000"/>
                </a:solidFill>
                <a:effectLst/>
                <a:latin typeface="Helvetica" pitchFamily="2" charset="0"/>
              </a:rPr>
              <a:t> </a:t>
            </a:r>
            <a:r>
              <a:rPr lang="en-GB" sz="1000" spc="-10" dirty="0">
                <a:latin typeface="Helvetica" pitchFamily="2" charset="0"/>
              </a:rPr>
              <a:t>insights on M&amp;A, VC, and PE deals.</a:t>
            </a:r>
          </a:p>
          <a:p>
            <a:endParaRPr lang="en-GB" sz="1000" spc="-10" dirty="0">
              <a:latin typeface="Helvetica" pitchFamily="2" charset="0"/>
            </a:endParaRPr>
          </a:p>
          <a:p>
            <a:r>
              <a:rPr lang="en-GB" sz="1000" b="1" spc="-10" dirty="0">
                <a:latin typeface="Helvetica" pitchFamily="2" charset="0"/>
              </a:rPr>
              <a:t>Goal : To develop expertise in Fintech M&amp;A.</a:t>
            </a:r>
            <a:endParaRPr lang="en-IT" sz="1000" b="1" spc="-10" dirty="0">
              <a:latin typeface="Helvetica" pitchFamily="2" charset="0"/>
            </a:endParaRPr>
          </a:p>
        </p:txBody>
      </p:sp>
      <p:sp>
        <p:nvSpPr>
          <p:cNvPr id="7" name="TextBox 6">
            <a:extLst>
              <a:ext uri="{FF2B5EF4-FFF2-40B4-BE49-F238E27FC236}">
                <a16:creationId xmlns:a16="http://schemas.microsoft.com/office/drawing/2014/main" id="{D438F508-2AE9-DA16-01C4-6B6182A2CE36}"/>
              </a:ext>
            </a:extLst>
          </p:cNvPr>
          <p:cNvSpPr txBox="1"/>
          <p:nvPr/>
        </p:nvSpPr>
        <p:spPr>
          <a:xfrm>
            <a:off x="3628267" y="3924771"/>
            <a:ext cx="1176589" cy="246221"/>
          </a:xfrm>
          <a:prstGeom prst="rect">
            <a:avLst/>
          </a:prstGeom>
          <a:noFill/>
        </p:spPr>
        <p:txBody>
          <a:bodyPr wrap="square" rtlCol="0">
            <a:spAutoFit/>
          </a:bodyPr>
          <a:lstStyle/>
          <a:p>
            <a:r>
              <a:rPr lang="it-IT" sz="1000" b="1" spc="-5" dirty="0">
                <a:solidFill>
                  <a:srgbClr val="7030A0"/>
                </a:solidFill>
                <a:latin typeface="Helvetica" pitchFamily="2" charset="0"/>
                <a:cs typeface="Arial"/>
              </a:rPr>
              <a:t>Public Relations</a:t>
            </a:r>
            <a:endParaRPr lang="it-IT" sz="1000" dirty="0">
              <a:solidFill>
                <a:srgbClr val="7030A0"/>
              </a:solidFill>
              <a:latin typeface="Helvetica" pitchFamily="2" charset="0"/>
              <a:cs typeface="Arial"/>
            </a:endParaRPr>
          </a:p>
        </p:txBody>
      </p:sp>
      <p:sp>
        <p:nvSpPr>
          <p:cNvPr id="8" name="TextBox 7">
            <a:extLst>
              <a:ext uri="{FF2B5EF4-FFF2-40B4-BE49-F238E27FC236}">
                <a16:creationId xmlns:a16="http://schemas.microsoft.com/office/drawing/2014/main" id="{99A1355F-752E-0674-5FA9-869EC270D01F}"/>
              </a:ext>
            </a:extLst>
          </p:cNvPr>
          <p:cNvSpPr txBox="1"/>
          <p:nvPr/>
        </p:nvSpPr>
        <p:spPr>
          <a:xfrm>
            <a:off x="349420" y="3937003"/>
            <a:ext cx="1227236" cy="246221"/>
          </a:xfrm>
          <a:prstGeom prst="rect">
            <a:avLst/>
          </a:prstGeom>
          <a:noFill/>
        </p:spPr>
        <p:txBody>
          <a:bodyPr wrap="square" rtlCol="0">
            <a:spAutoFit/>
          </a:bodyPr>
          <a:lstStyle/>
          <a:p>
            <a:pPr algn="ctr"/>
            <a:r>
              <a:rPr lang="en-GB" sz="1000" b="1" spc="-10" dirty="0">
                <a:solidFill>
                  <a:schemeClr val="bg1"/>
                </a:solidFill>
                <a:latin typeface="Helvetica" pitchFamily="2" charset="0"/>
                <a:cs typeface="Arial"/>
              </a:rPr>
              <a:t>Generalist</a:t>
            </a:r>
            <a:endParaRPr lang="en-IT" sz="1000" dirty="0">
              <a:solidFill>
                <a:schemeClr val="bg1"/>
              </a:solidFill>
              <a:latin typeface="Helvetica" pitchFamily="2" charset="0"/>
            </a:endParaRPr>
          </a:p>
        </p:txBody>
      </p:sp>
      <p:sp>
        <p:nvSpPr>
          <p:cNvPr id="9" name="TextBox 8">
            <a:extLst>
              <a:ext uri="{FF2B5EF4-FFF2-40B4-BE49-F238E27FC236}">
                <a16:creationId xmlns:a16="http://schemas.microsoft.com/office/drawing/2014/main" id="{37FEDEBC-BC20-9A57-EEF1-78EF4B869099}"/>
              </a:ext>
            </a:extLst>
          </p:cNvPr>
          <p:cNvSpPr txBox="1"/>
          <p:nvPr/>
        </p:nvSpPr>
        <p:spPr>
          <a:xfrm>
            <a:off x="5205765" y="3958299"/>
            <a:ext cx="1244937" cy="523220"/>
          </a:xfrm>
          <a:prstGeom prst="rect">
            <a:avLst/>
          </a:prstGeom>
          <a:noFill/>
        </p:spPr>
        <p:txBody>
          <a:bodyPr wrap="square" rtlCol="0">
            <a:spAutoFit/>
          </a:bodyPr>
          <a:lstStyle/>
          <a:p>
            <a:pPr algn="ctr"/>
            <a:r>
              <a:rPr lang="it-IT" sz="1000" b="1" spc="-5" dirty="0">
                <a:solidFill>
                  <a:srgbClr val="FF0000"/>
                </a:solidFill>
                <a:latin typeface="Helvetica" pitchFamily="2" charset="0"/>
                <a:cs typeface="Arial"/>
              </a:rPr>
              <a:t>Data Analysis</a:t>
            </a:r>
            <a:endParaRPr lang="it-IT" sz="1000" dirty="0">
              <a:solidFill>
                <a:srgbClr val="FF0000"/>
              </a:solidFill>
              <a:latin typeface="Helvetica" pitchFamily="2" charset="0"/>
              <a:cs typeface="Arial"/>
            </a:endParaRPr>
          </a:p>
          <a:p>
            <a:endParaRPr lang="en-IT" dirty="0"/>
          </a:p>
        </p:txBody>
      </p:sp>
      <p:sp>
        <p:nvSpPr>
          <p:cNvPr id="12" name="Date Placeholder 3">
            <a:extLst>
              <a:ext uri="{FF2B5EF4-FFF2-40B4-BE49-F238E27FC236}">
                <a16:creationId xmlns:a16="http://schemas.microsoft.com/office/drawing/2014/main" id="{DD696AE3-33F1-0392-6A26-936B1EBDDE4E}"/>
              </a:ext>
            </a:extLst>
          </p:cNvPr>
          <p:cNvSpPr txBox="1">
            <a:spLocks/>
          </p:cNvSpPr>
          <p:nvPr/>
        </p:nvSpPr>
        <p:spPr>
          <a:xfrm>
            <a:off x="35768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November 20, 2024</a:t>
            </a:r>
          </a:p>
        </p:txBody>
      </p:sp>
    </p:spTree>
    <p:extLst>
      <p:ext uri="{BB962C8B-B14F-4D97-AF65-F5344CB8AC3E}">
        <p14:creationId xmlns:p14="http://schemas.microsoft.com/office/powerpoint/2010/main" val="2626420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D5DBA-FA6C-1CA1-5FF0-37B2C5C581F2}"/>
              </a:ext>
            </a:extLst>
          </p:cNvPr>
          <p:cNvSpPr>
            <a:spLocks noGrp="1"/>
          </p:cNvSpPr>
          <p:nvPr>
            <p:ph type="title"/>
          </p:nvPr>
        </p:nvSpPr>
        <p:spPr/>
        <p:txBody>
          <a:bodyPr>
            <a:normAutofit/>
          </a:bodyPr>
          <a:lstStyle/>
          <a:p>
            <a:r>
              <a:rPr lang="en-US" sz="2200" dirty="0"/>
              <a:t>Generalist: AI In Investment Decisions: Pros and Cons</a:t>
            </a:r>
          </a:p>
        </p:txBody>
      </p:sp>
      <p:sp>
        <p:nvSpPr>
          <p:cNvPr id="3" name="Content Placeholder 2">
            <a:extLst>
              <a:ext uri="{FF2B5EF4-FFF2-40B4-BE49-F238E27FC236}">
                <a16:creationId xmlns:a16="http://schemas.microsoft.com/office/drawing/2014/main" id="{ADD77B1C-EF66-FB5A-ED5C-0B358D9C7B55}"/>
              </a:ext>
            </a:extLst>
          </p:cNvPr>
          <p:cNvSpPr>
            <a:spLocks noGrp="1"/>
          </p:cNvSpPr>
          <p:nvPr>
            <p:ph idx="1"/>
          </p:nvPr>
        </p:nvSpPr>
        <p:spPr>
          <a:xfrm>
            <a:off x="215445" y="1298847"/>
            <a:ext cx="8429625" cy="425450"/>
          </a:xfrm>
        </p:spPr>
        <p:txBody>
          <a:bodyPr>
            <a:normAutofit/>
          </a:bodyPr>
          <a:lstStyle/>
          <a:p>
            <a:r>
              <a:rPr lang="en-US" sz="1500" dirty="0"/>
              <a:t>Project Overview </a:t>
            </a:r>
          </a:p>
        </p:txBody>
      </p:sp>
      <p:sp>
        <p:nvSpPr>
          <p:cNvPr id="5" name="Slide Number Placeholder 4">
            <a:extLst>
              <a:ext uri="{FF2B5EF4-FFF2-40B4-BE49-F238E27FC236}">
                <a16:creationId xmlns:a16="http://schemas.microsoft.com/office/drawing/2014/main" id="{D649C08A-8B92-22F3-9EF7-CE31C13F8F5D}"/>
              </a:ext>
            </a:extLst>
          </p:cNvPr>
          <p:cNvSpPr>
            <a:spLocks noGrp="1"/>
          </p:cNvSpPr>
          <p:nvPr>
            <p:ph type="sldNum" sz="quarter" idx="12"/>
          </p:nvPr>
        </p:nvSpPr>
        <p:spPr/>
        <p:txBody>
          <a:bodyPr/>
          <a:lstStyle/>
          <a:p>
            <a:fld id="{330EA680-D336-4FF7-8B7A-9848BB0A1C32}" type="slidenum">
              <a:rPr lang="en-US" smtClean="0"/>
              <a:pPr/>
              <a:t>20</a:t>
            </a:fld>
            <a:endParaRPr lang="en-US"/>
          </a:p>
        </p:txBody>
      </p:sp>
      <p:sp>
        <p:nvSpPr>
          <p:cNvPr id="7" name="Content Placeholder 6">
            <a:extLst>
              <a:ext uri="{FF2B5EF4-FFF2-40B4-BE49-F238E27FC236}">
                <a16:creationId xmlns:a16="http://schemas.microsoft.com/office/drawing/2014/main" id="{DC2D55D2-86DB-9F72-760A-835B3FCD33AE}"/>
              </a:ext>
            </a:extLst>
          </p:cNvPr>
          <p:cNvSpPr>
            <a:spLocks noGrp="1"/>
          </p:cNvSpPr>
          <p:nvPr>
            <p:ph idx="14"/>
          </p:nvPr>
        </p:nvSpPr>
        <p:spPr>
          <a:xfrm>
            <a:off x="195345" y="1660969"/>
            <a:ext cx="4077519" cy="1604281"/>
          </a:xfrm>
        </p:spPr>
        <p:txBody>
          <a:bodyPr>
            <a:normAutofit fontScale="92500" lnSpcReduction="20000"/>
          </a:bodyPr>
          <a:lstStyle/>
          <a:p>
            <a:pPr marL="342900" indent="-342900">
              <a:lnSpc>
                <a:spcPct val="100000"/>
              </a:lnSpc>
              <a:spcBef>
                <a:spcPts val="0"/>
              </a:spcBef>
              <a:buFont typeface="Arial" panose="020B0604020202020204" pitchFamily="34" charset="0"/>
              <a:buChar char="•"/>
            </a:pPr>
            <a:r>
              <a:rPr lang="en-US" sz="1300" dirty="0"/>
              <a:t>AI is transforming investment decision making.</a:t>
            </a:r>
          </a:p>
          <a:p>
            <a:pPr>
              <a:lnSpc>
                <a:spcPct val="100000"/>
              </a:lnSpc>
              <a:spcBef>
                <a:spcPts val="0"/>
              </a:spcBef>
            </a:pPr>
            <a:endParaRPr lang="en-US" sz="1300" dirty="0"/>
          </a:p>
          <a:p>
            <a:pPr marL="342900" indent="-342900">
              <a:lnSpc>
                <a:spcPct val="100000"/>
              </a:lnSpc>
              <a:spcBef>
                <a:spcPts val="0"/>
              </a:spcBef>
              <a:buFont typeface="Arial" panose="020B0604020202020204" pitchFamily="34" charset="0"/>
              <a:buChar char="•"/>
            </a:pPr>
            <a:r>
              <a:rPr lang="en-US" sz="1300" dirty="0"/>
              <a:t>Venture capital and investment firms are increasingly relying on AI to analyze multiple sources of data, predict trends, and make decisions with greater efficiency.</a:t>
            </a:r>
          </a:p>
          <a:p>
            <a:pPr>
              <a:lnSpc>
                <a:spcPct val="100000"/>
              </a:lnSpc>
              <a:spcBef>
                <a:spcPts val="0"/>
              </a:spcBef>
            </a:pPr>
            <a:endParaRPr lang="en-US" sz="1300" dirty="0"/>
          </a:p>
          <a:p>
            <a:pPr marL="342900" indent="-342900">
              <a:lnSpc>
                <a:spcPct val="100000"/>
              </a:lnSpc>
              <a:spcBef>
                <a:spcPts val="0"/>
              </a:spcBef>
              <a:buFont typeface="Arial" panose="020B0604020202020204" pitchFamily="34" charset="0"/>
              <a:buChar char="•"/>
            </a:pPr>
            <a:r>
              <a:rPr lang="en-US" sz="1300" dirty="0"/>
              <a:t>Can AI fully replace the human judgment aspect in investment decisions, and what concerns or benefits does this bring?</a:t>
            </a:r>
          </a:p>
          <a:p>
            <a:pPr marL="342900" indent="-342900">
              <a:lnSpc>
                <a:spcPct val="100000"/>
              </a:lnSpc>
              <a:spcBef>
                <a:spcPts val="0"/>
              </a:spcBef>
              <a:buFont typeface="Arial" panose="020B0604020202020204" pitchFamily="34" charset="0"/>
              <a:buChar char="•"/>
            </a:pPr>
            <a:endParaRPr lang="en-US" sz="600" dirty="0"/>
          </a:p>
        </p:txBody>
      </p:sp>
      <p:sp>
        <p:nvSpPr>
          <p:cNvPr id="9" name="Content Placeholder 6">
            <a:extLst>
              <a:ext uri="{FF2B5EF4-FFF2-40B4-BE49-F238E27FC236}">
                <a16:creationId xmlns:a16="http://schemas.microsoft.com/office/drawing/2014/main" id="{309EAA7C-A0B8-5AA3-A739-1AF0AFFDADDC}"/>
              </a:ext>
            </a:extLst>
          </p:cNvPr>
          <p:cNvSpPr txBox="1">
            <a:spLocks/>
          </p:cNvSpPr>
          <p:nvPr/>
        </p:nvSpPr>
        <p:spPr>
          <a:xfrm>
            <a:off x="195345" y="3206519"/>
            <a:ext cx="4376655" cy="160428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500" b="1" dirty="0">
                <a:solidFill>
                  <a:schemeClr val="tx2"/>
                </a:solidFill>
              </a:rPr>
              <a:t>Traditional VC </a:t>
            </a:r>
          </a:p>
          <a:p>
            <a:pPr marL="171450" indent="-171450">
              <a:lnSpc>
                <a:spcPct val="100000"/>
              </a:lnSpc>
              <a:spcBef>
                <a:spcPts val="0"/>
              </a:spcBef>
              <a:buFont typeface="Arial" panose="020B0604020202020204" pitchFamily="34" charset="0"/>
              <a:buChar char="•"/>
            </a:pPr>
            <a:endParaRPr lang="en-US" sz="1400" b="1" dirty="0">
              <a:solidFill>
                <a:schemeClr val="tx2"/>
              </a:solidFill>
            </a:endParaRPr>
          </a:p>
          <a:p>
            <a:pPr marL="171450" indent="-171450">
              <a:lnSpc>
                <a:spcPct val="100000"/>
              </a:lnSpc>
              <a:spcBef>
                <a:spcPts val="0"/>
              </a:spcBef>
              <a:buFont typeface="Arial" panose="020B0604020202020204" pitchFamily="34" charset="0"/>
              <a:buChar char="•"/>
            </a:pPr>
            <a:r>
              <a:rPr lang="en-US" sz="1200" dirty="0"/>
              <a:t>VC decisions rely on trust and interactions with founders.</a:t>
            </a:r>
          </a:p>
          <a:p>
            <a:pPr>
              <a:lnSpc>
                <a:spcPct val="100000"/>
              </a:lnSpc>
              <a:spcBef>
                <a:spcPts val="0"/>
              </a:spcBef>
            </a:pPr>
            <a:endParaRPr lang="en-US" sz="1200" dirty="0"/>
          </a:p>
          <a:p>
            <a:pPr marL="171450" indent="-171450">
              <a:lnSpc>
                <a:spcPct val="100000"/>
              </a:lnSpc>
              <a:spcBef>
                <a:spcPts val="0"/>
              </a:spcBef>
              <a:buFont typeface="Arial" panose="020B0604020202020204" pitchFamily="34" charset="0"/>
              <a:buChar char="•"/>
            </a:pPr>
            <a:r>
              <a:rPr lang="en-US" sz="1200" dirty="0"/>
              <a:t>Explore different types of bias in these personal interactions such as </a:t>
            </a:r>
            <a:r>
              <a:rPr lang="en-US" sz="1200" b="1" dirty="0"/>
              <a:t>confirmation</a:t>
            </a:r>
            <a:r>
              <a:rPr lang="en-US" sz="1200" dirty="0"/>
              <a:t> bias, </a:t>
            </a:r>
            <a:r>
              <a:rPr lang="en-US" sz="1200" b="1" dirty="0"/>
              <a:t>gender</a:t>
            </a:r>
            <a:r>
              <a:rPr lang="en-US" sz="1200" dirty="0"/>
              <a:t> bias, </a:t>
            </a:r>
            <a:r>
              <a:rPr lang="en-US" sz="1200" b="1" dirty="0"/>
              <a:t>similarity</a:t>
            </a:r>
            <a:r>
              <a:rPr lang="en-US" sz="1200" dirty="0"/>
              <a:t> bias and how specific AI technology would eradicate these sources of bias.</a:t>
            </a:r>
          </a:p>
          <a:p>
            <a:pPr marL="171450" indent="-171450">
              <a:lnSpc>
                <a:spcPct val="100000"/>
              </a:lnSpc>
              <a:spcBef>
                <a:spcPts val="0"/>
              </a:spcBef>
              <a:buFont typeface="Arial" panose="020B0604020202020204" pitchFamily="34" charset="0"/>
              <a:buChar char="•"/>
            </a:pPr>
            <a:endParaRPr lang="en-US" sz="1200" dirty="0"/>
          </a:p>
          <a:p>
            <a:pPr>
              <a:lnSpc>
                <a:spcPct val="100000"/>
              </a:lnSpc>
              <a:spcBef>
                <a:spcPts val="0"/>
              </a:spcBef>
            </a:pPr>
            <a:endParaRPr lang="en-US" sz="1200" dirty="0"/>
          </a:p>
          <a:p>
            <a:pPr>
              <a:lnSpc>
                <a:spcPct val="100000"/>
              </a:lnSpc>
              <a:spcBef>
                <a:spcPts val="0"/>
              </a:spcBef>
            </a:pPr>
            <a:endParaRPr lang="en-US" sz="1200" dirty="0"/>
          </a:p>
        </p:txBody>
      </p:sp>
      <p:sp>
        <p:nvSpPr>
          <p:cNvPr id="10" name="Content Placeholder 6">
            <a:extLst>
              <a:ext uri="{FF2B5EF4-FFF2-40B4-BE49-F238E27FC236}">
                <a16:creationId xmlns:a16="http://schemas.microsoft.com/office/drawing/2014/main" id="{C6152012-7886-2B0F-119A-9EE8B38DC4B7}"/>
              </a:ext>
            </a:extLst>
          </p:cNvPr>
          <p:cNvSpPr txBox="1">
            <a:spLocks/>
          </p:cNvSpPr>
          <p:nvPr/>
        </p:nvSpPr>
        <p:spPr>
          <a:xfrm>
            <a:off x="4430258" y="1346553"/>
            <a:ext cx="4077519" cy="1795847"/>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500" b="1" dirty="0">
                <a:solidFill>
                  <a:schemeClr val="tx2"/>
                </a:solidFill>
              </a:rPr>
              <a:t>Technological Analysis </a:t>
            </a:r>
          </a:p>
          <a:p>
            <a:pPr>
              <a:lnSpc>
                <a:spcPct val="100000"/>
              </a:lnSpc>
              <a:spcBef>
                <a:spcPts val="0"/>
              </a:spcBef>
            </a:pPr>
            <a:endParaRPr lang="en-US" sz="1400" b="1" dirty="0">
              <a:solidFill>
                <a:schemeClr val="tx2"/>
              </a:solidFill>
            </a:endParaRPr>
          </a:p>
          <a:p>
            <a:pPr marL="171450" indent="-171450">
              <a:lnSpc>
                <a:spcPct val="100000"/>
              </a:lnSpc>
              <a:spcBef>
                <a:spcPts val="0"/>
              </a:spcBef>
              <a:buFont typeface="Arial" panose="020B0604020202020204" pitchFamily="34" charset="0"/>
              <a:buChar char="•"/>
            </a:pPr>
            <a:r>
              <a:rPr lang="en-US" sz="1200" dirty="0"/>
              <a:t>Study the different types of AI technologies that are used to maximize success rates in investment decisions, compare outcomes with human investments.</a:t>
            </a:r>
          </a:p>
          <a:p>
            <a:pPr>
              <a:lnSpc>
                <a:spcPct val="100000"/>
              </a:lnSpc>
              <a:spcBef>
                <a:spcPts val="0"/>
              </a:spcBef>
            </a:pPr>
            <a:endParaRPr lang="en-US" sz="1200" dirty="0"/>
          </a:p>
          <a:p>
            <a:pPr marL="171450" indent="-171450">
              <a:lnSpc>
                <a:spcPct val="100000"/>
              </a:lnSpc>
              <a:spcBef>
                <a:spcPts val="0"/>
              </a:spcBef>
              <a:buFont typeface="Arial" panose="020B0604020202020204" pitchFamily="34" charset="0"/>
              <a:buChar char="•"/>
            </a:pPr>
            <a:r>
              <a:rPr lang="en-US" sz="1200" dirty="0"/>
              <a:t>Analyze the benefits of eradicating sources of bias in investments.</a:t>
            </a:r>
          </a:p>
          <a:p>
            <a:pPr>
              <a:lnSpc>
                <a:spcPct val="100000"/>
              </a:lnSpc>
              <a:spcBef>
                <a:spcPts val="0"/>
              </a:spcBef>
            </a:pPr>
            <a:endParaRPr lang="en-US" sz="1200" dirty="0"/>
          </a:p>
        </p:txBody>
      </p:sp>
      <p:sp>
        <p:nvSpPr>
          <p:cNvPr id="18" name="Rectangle 17">
            <a:extLst>
              <a:ext uri="{FF2B5EF4-FFF2-40B4-BE49-F238E27FC236}">
                <a16:creationId xmlns:a16="http://schemas.microsoft.com/office/drawing/2014/main" id="{214D6C63-C550-21C7-9DD2-8FAB2900FBC2}"/>
              </a:ext>
            </a:extLst>
          </p:cNvPr>
          <p:cNvSpPr/>
          <p:nvPr/>
        </p:nvSpPr>
        <p:spPr>
          <a:xfrm>
            <a:off x="356695" y="5688280"/>
            <a:ext cx="8429625" cy="178130"/>
          </a:xfrm>
          <a:prstGeom prst="rect">
            <a:avLst/>
          </a:prstGeom>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6">
            <a:extLst>
              <a:ext uri="{FF2B5EF4-FFF2-40B4-BE49-F238E27FC236}">
                <a16:creationId xmlns:a16="http://schemas.microsoft.com/office/drawing/2014/main" id="{6A605144-9AA5-940B-08F1-9A249E9DCA2D}"/>
              </a:ext>
            </a:extLst>
          </p:cNvPr>
          <p:cNvSpPr txBox="1">
            <a:spLocks/>
          </p:cNvSpPr>
          <p:nvPr/>
        </p:nvSpPr>
        <p:spPr>
          <a:xfrm>
            <a:off x="4571507" y="3217739"/>
            <a:ext cx="4077519" cy="1604281"/>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dirty="0">
                <a:solidFill>
                  <a:schemeClr val="tx2"/>
                </a:solidFill>
              </a:rPr>
              <a:t>Limitations </a:t>
            </a:r>
          </a:p>
          <a:p>
            <a:pPr>
              <a:lnSpc>
                <a:spcPct val="100000"/>
              </a:lnSpc>
              <a:spcBef>
                <a:spcPts val="0"/>
              </a:spcBef>
            </a:pPr>
            <a:endParaRPr lang="en-US" sz="1500" b="1" dirty="0">
              <a:solidFill>
                <a:schemeClr val="tx2"/>
              </a:solidFill>
            </a:endParaRPr>
          </a:p>
          <a:p>
            <a:pPr marL="171450" indent="-171450">
              <a:lnSpc>
                <a:spcPct val="100000"/>
              </a:lnSpc>
              <a:spcBef>
                <a:spcPts val="0"/>
              </a:spcBef>
              <a:buFont typeface="Arial" panose="020B0604020202020204" pitchFamily="34" charset="0"/>
              <a:buChar char="•"/>
            </a:pPr>
            <a:r>
              <a:rPr lang="en-US" sz="1900" dirty="0"/>
              <a:t>AI technology may fully dissolve human interactions which has risks :  </a:t>
            </a:r>
          </a:p>
          <a:p>
            <a:pPr>
              <a:lnSpc>
                <a:spcPct val="100000"/>
              </a:lnSpc>
              <a:spcBef>
                <a:spcPts val="0"/>
              </a:spcBef>
            </a:pPr>
            <a:endParaRPr lang="en-US" sz="1900" dirty="0"/>
          </a:p>
          <a:p>
            <a:pPr marL="171450" indent="-171450">
              <a:lnSpc>
                <a:spcPct val="100000"/>
              </a:lnSpc>
              <a:spcBef>
                <a:spcPts val="0"/>
              </a:spcBef>
              <a:buFont typeface="Arial" panose="020B0604020202020204" pitchFamily="34" charset="0"/>
              <a:buChar char="•"/>
            </a:pPr>
            <a:r>
              <a:rPr lang="en-US" sz="1900" dirty="0"/>
              <a:t>Startups with impressive leadership but limited data may struggle to secure funding. </a:t>
            </a:r>
          </a:p>
          <a:p>
            <a:pPr>
              <a:lnSpc>
                <a:spcPct val="100000"/>
              </a:lnSpc>
              <a:spcBef>
                <a:spcPts val="0"/>
              </a:spcBef>
            </a:pPr>
            <a:endParaRPr lang="en-US" sz="1900" dirty="0"/>
          </a:p>
          <a:p>
            <a:pPr marL="171450" indent="-171450">
              <a:lnSpc>
                <a:spcPct val="100000"/>
              </a:lnSpc>
              <a:spcBef>
                <a:spcPts val="0"/>
              </a:spcBef>
              <a:buFont typeface="Arial" panose="020B0604020202020204" pitchFamily="34" charset="0"/>
              <a:buChar char="•"/>
            </a:pPr>
            <a:r>
              <a:rPr lang="en-US" sz="1900" dirty="0"/>
              <a:t>Explore the necessity of human relationships in investments. </a:t>
            </a:r>
          </a:p>
          <a:p>
            <a:pPr>
              <a:lnSpc>
                <a:spcPct val="100000"/>
              </a:lnSpc>
              <a:spcBef>
                <a:spcPts val="0"/>
              </a:spcBef>
            </a:pPr>
            <a:endParaRPr lang="en-US" sz="1200" dirty="0"/>
          </a:p>
        </p:txBody>
      </p:sp>
      <p:sp>
        <p:nvSpPr>
          <p:cNvPr id="13" name="Content Placeholder 6">
            <a:extLst>
              <a:ext uri="{FF2B5EF4-FFF2-40B4-BE49-F238E27FC236}">
                <a16:creationId xmlns:a16="http://schemas.microsoft.com/office/drawing/2014/main" id="{74B63ED9-D1A3-38EE-92A4-1F7CF178E5D4}"/>
              </a:ext>
            </a:extLst>
          </p:cNvPr>
          <p:cNvSpPr txBox="1">
            <a:spLocks/>
          </p:cNvSpPr>
          <p:nvPr/>
        </p:nvSpPr>
        <p:spPr>
          <a:xfrm>
            <a:off x="2611938" y="4886139"/>
            <a:ext cx="3636638" cy="13835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600" b="1" dirty="0">
                <a:solidFill>
                  <a:schemeClr val="tx2"/>
                </a:solidFill>
              </a:rPr>
              <a:t>Team Members </a:t>
            </a:r>
          </a:p>
          <a:p>
            <a:pPr marL="171450" indent="-171450">
              <a:lnSpc>
                <a:spcPct val="100000"/>
              </a:lnSpc>
              <a:spcBef>
                <a:spcPts val="0"/>
              </a:spcBef>
              <a:buFont typeface="Arial" panose="020B0604020202020204" pitchFamily="34" charset="0"/>
              <a:buChar char="•"/>
            </a:pPr>
            <a:r>
              <a:rPr lang="en-US" sz="1200" dirty="0"/>
              <a:t>3- 5 students </a:t>
            </a:r>
          </a:p>
          <a:p>
            <a:pPr marL="171450" indent="-171450">
              <a:lnSpc>
                <a:spcPct val="100000"/>
              </a:lnSpc>
              <a:spcBef>
                <a:spcPts val="0"/>
              </a:spcBef>
              <a:buFont typeface="Arial" panose="020B0604020202020204" pitchFamily="34" charset="0"/>
              <a:buChar char="•"/>
            </a:pPr>
            <a:r>
              <a:rPr lang="en-US" sz="1200" dirty="0">
                <a:solidFill>
                  <a:srgbClr val="000000"/>
                </a:solidFill>
                <a:latin typeface="-webkit-standard"/>
              </a:rPr>
              <a:t>I</a:t>
            </a:r>
            <a:r>
              <a:rPr lang="en-US" sz="1200" b="0" i="0" u="none" strike="noStrike" dirty="0">
                <a:solidFill>
                  <a:srgbClr val="000000"/>
                </a:solidFill>
                <a:effectLst/>
                <a:latin typeface="-webkit-standard"/>
              </a:rPr>
              <a:t>ndividuals with knowledge in </a:t>
            </a:r>
            <a:r>
              <a:rPr lang="en-US" sz="1200" b="1" i="0" u="none" strike="noStrike" dirty="0">
                <a:solidFill>
                  <a:srgbClr val="000000"/>
                </a:solidFill>
                <a:effectLst/>
              </a:rPr>
              <a:t>machine learning</a:t>
            </a:r>
            <a:r>
              <a:rPr lang="en-US" sz="1200" b="0" i="0" u="none" strike="noStrike" dirty="0">
                <a:solidFill>
                  <a:srgbClr val="000000"/>
                </a:solidFill>
                <a:effectLst/>
                <a:latin typeface="-webkit-standard"/>
              </a:rPr>
              <a:t> </a:t>
            </a:r>
          </a:p>
          <a:p>
            <a:pPr marL="171450" indent="-171450">
              <a:lnSpc>
                <a:spcPct val="100000"/>
              </a:lnSpc>
              <a:spcBef>
                <a:spcPts val="0"/>
              </a:spcBef>
              <a:buFont typeface="Arial" panose="020B0604020202020204" pitchFamily="34" charset="0"/>
              <a:buChar char="•"/>
            </a:pPr>
            <a:r>
              <a:rPr lang="en-US" sz="1200" dirty="0">
                <a:solidFill>
                  <a:srgbClr val="000000"/>
                </a:solidFill>
                <a:latin typeface="-webkit-standard"/>
              </a:rPr>
              <a:t>Individuals </a:t>
            </a:r>
            <a:r>
              <a:rPr lang="en-US" sz="1200" b="0" i="0" u="none" strike="noStrike" dirty="0">
                <a:solidFill>
                  <a:srgbClr val="000000"/>
                </a:solidFill>
                <a:effectLst/>
                <a:latin typeface="-webkit-standard"/>
              </a:rPr>
              <a:t>who enjoy </a:t>
            </a:r>
            <a:r>
              <a:rPr lang="en-US" sz="1200" b="1" i="0" u="none" strike="noStrike" dirty="0">
                <a:solidFill>
                  <a:srgbClr val="000000"/>
                </a:solidFill>
                <a:effectLst/>
              </a:rPr>
              <a:t>researching and analyzing data</a:t>
            </a:r>
            <a:r>
              <a:rPr lang="en-US" sz="1200" b="0" i="0" u="none" strike="noStrike" dirty="0">
                <a:solidFill>
                  <a:srgbClr val="000000"/>
                </a:solidFill>
                <a:effectLst/>
                <a:latin typeface="-webkit-standard"/>
              </a:rPr>
              <a:t> to produce reports .</a:t>
            </a:r>
            <a:endParaRPr lang="en-US" sz="1200" dirty="0"/>
          </a:p>
        </p:txBody>
      </p:sp>
      <p:pic>
        <p:nvPicPr>
          <p:cNvPr id="2050" name="Picture 2" descr="Robot Handshake Images – Browse 29,907 Stock Photos, Vectors ...">
            <a:extLst>
              <a:ext uri="{FF2B5EF4-FFF2-40B4-BE49-F238E27FC236}">
                <a16:creationId xmlns:a16="http://schemas.microsoft.com/office/drawing/2014/main" id="{6086D5EA-6BBF-8B90-AF3E-F4E1E418EA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57" b="10586"/>
          <a:stretch/>
        </p:blipFill>
        <p:spPr bwMode="auto">
          <a:xfrm>
            <a:off x="636592" y="5116501"/>
            <a:ext cx="1695450" cy="8853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51BFA1F-D460-E6DE-6316-37936BAAA3CA}"/>
              </a:ext>
            </a:extLst>
          </p:cNvPr>
          <p:cNvSpPr txBox="1"/>
          <p:nvPr/>
        </p:nvSpPr>
        <p:spPr>
          <a:xfrm>
            <a:off x="378791" y="855361"/>
            <a:ext cx="4072577" cy="492443"/>
          </a:xfrm>
          <a:prstGeom prst="rect">
            <a:avLst/>
          </a:prstGeom>
          <a:noFill/>
        </p:spPr>
        <p:txBody>
          <a:bodyPr wrap="square" rtlCol="0">
            <a:spAutoFit/>
          </a:bodyPr>
          <a:lstStyle/>
          <a:p>
            <a:r>
              <a:rPr lang="en-US" sz="1300" i="0" u="none" strike="noStrike" dirty="0">
                <a:solidFill>
                  <a:schemeClr val="accent6">
                    <a:lumMod val="50000"/>
                    <a:lumOff val="50000"/>
                  </a:schemeClr>
                </a:solidFill>
                <a:effectLst/>
                <a:latin typeface="Helvetica" pitchFamily="2" charset="0"/>
                <a:ea typeface="Brush Script MT" panose="03060802040406070304" pitchFamily="66" charset="-122"/>
                <a:cs typeface="Arial" panose="020B0604020202020204" pitchFamily="34" charset="0"/>
              </a:rPr>
              <a:t>Success Maximization </a:t>
            </a:r>
            <a:r>
              <a:rPr lang="en-US" sz="1300" dirty="0">
                <a:solidFill>
                  <a:schemeClr val="accent6">
                    <a:lumMod val="50000"/>
                    <a:lumOff val="50000"/>
                  </a:schemeClr>
                </a:solidFill>
                <a:latin typeface="Helvetica" pitchFamily="2" charset="0"/>
                <a:ea typeface="Brush Script MT" panose="03060802040406070304" pitchFamily="66" charset="-122"/>
                <a:cs typeface="Arial" panose="020B0604020202020204" pitchFamily="34" charset="0"/>
              </a:rPr>
              <a:t>and Loss of Humanity</a:t>
            </a:r>
          </a:p>
          <a:p>
            <a:endParaRPr lang="en-IT" sz="1300" dirty="0">
              <a:solidFill>
                <a:schemeClr val="accent6">
                  <a:lumMod val="50000"/>
                  <a:lumOff val="50000"/>
                </a:schemeClr>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62AF468F-4E12-0A9F-2B30-26E5BA568ABC}"/>
              </a:ext>
            </a:extLst>
          </p:cNvPr>
          <p:cNvSpPr txBox="1">
            <a:spLocks/>
          </p:cNvSpPr>
          <p:nvPr/>
        </p:nvSpPr>
        <p:spPr>
          <a:xfrm>
            <a:off x="35768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November 20, 2024</a:t>
            </a:r>
          </a:p>
        </p:txBody>
      </p:sp>
    </p:spTree>
    <p:extLst>
      <p:ext uri="{BB962C8B-B14F-4D97-AF65-F5344CB8AC3E}">
        <p14:creationId xmlns:p14="http://schemas.microsoft.com/office/powerpoint/2010/main" val="333938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E4C3D0-AD4F-8884-75AC-79E97FBBBDDA}"/>
              </a:ext>
            </a:extLst>
          </p:cNvPr>
          <p:cNvSpPr/>
          <p:nvPr/>
        </p:nvSpPr>
        <p:spPr>
          <a:xfrm>
            <a:off x="0" y="1"/>
            <a:ext cx="91440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dirty="0"/>
              <a:t>C</a:t>
            </a:r>
          </a:p>
        </p:txBody>
      </p:sp>
      <p:pic>
        <p:nvPicPr>
          <p:cNvPr id="2050" name="Picture 2" descr="Bocconi Campus VR">
            <a:extLst>
              <a:ext uri="{FF2B5EF4-FFF2-40B4-BE49-F238E27FC236}">
                <a16:creationId xmlns:a16="http://schemas.microsoft.com/office/drawing/2014/main" id="{C231DC4F-F798-7931-2292-4D68E07E4612}"/>
              </a:ext>
            </a:extLst>
          </p:cNvPr>
          <p:cNvPicPr>
            <a:picLocks noChangeAspect="1" noChangeArrowheads="1"/>
          </p:cNvPicPr>
          <p:nvPr/>
        </p:nvPicPr>
        <p:blipFill rotWithShape="1">
          <a:blip r:embed="rId2">
            <a:alphaModFix amt="66000"/>
            <a:extLst>
              <a:ext uri="{28A0092B-C50C-407E-A947-70E740481C1C}">
                <a14:useLocalDpi xmlns:a14="http://schemas.microsoft.com/office/drawing/2010/main" val="0"/>
              </a:ext>
            </a:extLst>
          </a:blip>
          <a:srcRect l="10317" r="11678" b="12130"/>
          <a:stretch/>
        </p:blipFill>
        <p:spPr bwMode="auto">
          <a:xfrm>
            <a:off x="0" y="0"/>
            <a:ext cx="9144000" cy="6857999"/>
          </a:xfrm>
          <a:prstGeom prst="rect">
            <a:avLst/>
          </a:prstGeom>
          <a:noFill/>
        </p:spPr>
      </p:pic>
      <p:sp>
        <p:nvSpPr>
          <p:cNvPr id="9" name="TextBox 8">
            <a:extLst>
              <a:ext uri="{FF2B5EF4-FFF2-40B4-BE49-F238E27FC236}">
                <a16:creationId xmlns:a16="http://schemas.microsoft.com/office/drawing/2014/main" id="{80BD7497-12A0-2286-8155-307682FF0974}"/>
              </a:ext>
            </a:extLst>
          </p:cNvPr>
          <p:cNvSpPr txBox="1"/>
          <p:nvPr/>
        </p:nvSpPr>
        <p:spPr>
          <a:xfrm>
            <a:off x="1808921" y="2659558"/>
            <a:ext cx="5526157" cy="769441"/>
          </a:xfrm>
          <a:prstGeom prst="rect">
            <a:avLst/>
          </a:prstGeom>
          <a:noFill/>
          <a:effectLst>
            <a:outerShdw blurRad="50800" dist="50800" dir="3910822" algn="ctr" rotWithShape="0">
              <a:srgbClr val="000000">
                <a:alpha val="43137"/>
              </a:srgbClr>
            </a:outerShdw>
          </a:effectLst>
        </p:spPr>
        <p:txBody>
          <a:bodyPr wrap="square" rtlCol="0">
            <a:spAutoFit/>
          </a:bodyPr>
          <a:lstStyle/>
          <a:p>
            <a:r>
              <a:rPr lang="en-IT" sz="4400" b="1" dirty="0">
                <a:solidFill>
                  <a:schemeClr val="bg2"/>
                </a:solidFill>
                <a:latin typeface="BODONI 72 BOOK" pitchFamily="2" charset="0"/>
              </a:rPr>
              <a:t>Data Analysis Division</a:t>
            </a:r>
          </a:p>
        </p:txBody>
      </p:sp>
    </p:spTree>
    <p:extLst>
      <p:ext uri="{BB962C8B-B14F-4D97-AF65-F5344CB8AC3E}">
        <p14:creationId xmlns:p14="http://schemas.microsoft.com/office/powerpoint/2010/main" val="2964989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D5DBA-FA6C-1CA1-5FF0-37B2C5C581F2}"/>
              </a:ext>
            </a:extLst>
          </p:cNvPr>
          <p:cNvSpPr>
            <a:spLocks noGrp="1"/>
          </p:cNvSpPr>
          <p:nvPr>
            <p:ph type="title"/>
          </p:nvPr>
        </p:nvSpPr>
        <p:spPr/>
        <p:txBody>
          <a:bodyPr>
            <a:normAutofit fontScale="90000"/>
          </a:bodyPr>
          <a:lstStyle/>
          <a:p>
            <a:r>
              <a:rPr lang="en-US" dirty="0"/>
              <a:t>Data Analysis : Machine learning for credit card fraud detection</a:t>
            </a:r>
          </a:p>
        </p:txBody>
      </p:sp>
      <p:sp>
        <p:nvSpPr>
          <p:cNvPr id="3" name="Content Placeholder 2">
            <a:extLst>
              <a:ext uri="{FF2B5EF4-FFF2-40B4-BE49-F238E27FC236}">
                <a16:creationId xmlns:a16="http://schemas.microsoft.com/office/drawing/2014/main" id="{ADD77B1C-EF66-FB5A-ED5C-0B358D9C7B55}"/>
              </a:ext>
            </a:extLst>
          </p:cNvPr>
          <p:cNvSpPr>
            <a:spLocks noGrp="1"/>
          </p:cNvSpPr>
          <p:nvPr>
            <p:ph idx="1"/>
          </p:nvPr>
        </p:nvSpPr>
        <p:spPr>
          <a:xfrm>
            <a:off x="215445" y="1298847"/>
            <a:ext cx="3624361" cy="425450"/>
          </a:xfrm>
        </p:spPr>
        <p:txBody>
          <a:bodyPr>
            <a:normAutofit/>
          </a:bodyPr>
          <a:lstStyle/>
          <a:p>
            <a:r>
              <a:rPr lang="en-US" sz="1600" dirty="0"/>
              <a:t>Project Overview </a:t>
            </a:r>
          </a:p>
        </p:txBody>
      </p:sp>
      <p:sp>
        <p:nvSpPr>
          <p:cNvPr id="5" name="Slide Number Placeholder 4">
            <a:extLst>
              <a:ext uri="{FF2B5EF4-FFF2-40B4-BE49-F238E27FC236}">
                <a16:creationId xmlns:a16="http://schemas.microsoft.com/office/drawing/2014/main" id="{D649C08A-8B92-22F3-9EF7-CE31C13F8F5D}"/>
              </a:ext>
            </a:extLst>
          </p:cNvPr>
          <p:cNvSpPr>
            <a:spLocks noGrp="1"/>
          </p:cNvSpPr>
          <p:nvPr>
            <p:ph type="sldNum" sz="quarter" idx="12"/>
          </p:nvPr>
        </p:nvSpPr>
        <p:spPr/>
        <p:txBody>
          <a:bodyPr/>
          <a:lstStyle/>
          <a:p>
            <a:fld id="{330EA680-D336-4FF7-8B7A-9848BB0A1C32}" type="slidenum">
              <a:rPr lang="en-US" smtClean="0"/>
              <a:pPr/>
              <a:t>22</a:t>
            </a:fld>
            <a:endParaRPr lang="en-US"/>
          </a:p>
        </p:txBody>
      </p:sp>
      <p:sp>
        <p:nvSpPr>
          <p:cNvPr id="7" name="Content Placeholder 6">
            <a:extLst>
              <a:ext uri="{FF2B5EF4-FFF2-40B4-BE49-F238E27FC236}">
                <a16:creationId xmlns:a16="http://schemas.microsoft.com/office/drawing/2014/main" id="{DC2D55D2-86DB-9F72-760A-835B3FCD33AE}"/>
              </a:ext>
            </a:extLst>
          </p:cNvPr>
          <p:cNvSpPr>
            <a:spLocks noGrp="1"/>
          </p:cNvSpPr>
          <p:nvPr>
            <p:ph idx="14"/>
          </p:nvPr>
        </p:nvSpPr>
        <p:spPr>
          <a:xfrm>
            <a:off x="195345" y="1660969"/>
            <a:ext cx="4077519" cy="2535111"/>
          </a:xfrm>
        </p:spPr>
        <p:txBody>
          <a:bodyPr>
            <a:noAutofit/>
          </a:bodyPr>
          <a:lstStyle/>
          <a:p>
            <a:pPr marL="285750" indent="-285750">
              <a:lnSpc>
                <a:spcPct val="100000"/>
              </a:lnSpc>
              <a:spcBef>
                <a:spcPts val="0"/>
              </a:spcBef>
              <a:buFont typeface="Arial" panose="020B0604020202020204" pitchFamily="34" charset="0"/>
              <a:buChar char="•"/>
            </a:pPr>
            <a:r>
              <a:rPr lang="en-US" sz="1400" dirty="0"/>
              <a:t>Machine learning algorithms are widely used to detect fraudulent transactions.</a:t>
            </a:r>
          </a:p>
          <a:p>
            <a:pPr>
              <a:lnSpc>
                <a:spcPct val="100000"/>
              </a:lnSpc>
              <a:spcBef>
                <a:spcPts val="0"/>
              </a:spcBef>
            </a:pPr>
            <a:endParaRPr lang="en-US" sz="1400" dirty="0"/>
          </a:p>
          <a:p>
            <a:pPr marL="285750" indent="-285750">
              <a:lnSpc>
                <a:spcPct val="100000"/>
              </a:lnSpc>
              <a:spcBef>
                <a:spcPts val="0"/>
              </a:spcBef>
              <a:buFont typeface="Arial" panose="020B0604020202020204" pitchFamily="34" charset="0"/>
              <a:buChar char="•"/>
            </a:pPr>
            <a:r>
              <a:rPr lang="en-US" sz="1400" dirty="0"/>
              <a:t>We will discuss main algorithms used for fraud detection, how the work and what parameters they use to find fraudulent transactions. </a:t>
            </a:r>
          </a:p>
          <a:p>
            <a:pPr>
              <a:lnSpc>
                <a:spcPct val="100000"/>
              </a:lnSpc>
              <a:spcBef>
                <a:spcPts val="0"/>
              </a:spcBef>
            </a:pPr>
            <a:endParaRPr lang="en-US" sz="1400" dirty="0"/>
          </a:p>
          <a:p>
            <a:pPr marL="285750" indent="-285750">
              <a:lnSpc>
                <a:spcPct val="100000"/>
              </a:lnSpc>
              <a:spcBef>
                <a:spcPts val="0"/>
              </a:spcBef>
              <a:buFont typeface="Arial" panose="020B0604020202020204" pitchFamily="34" charset="0"/>
              <a:buChar char="•"/>
            </a:pPr>
            <a:r>
              <a:rPr lang="en-US" sz="1400" dirty="0"/>
              <a:t>We will implement the discussed models and test them on data from Kaggle and recent data from the ECB Data Portal.</a:t>
            </a:r>
          </a:p>
        </p:txBody>
      </p:sp>
      <p:sp>
        <p:nvSpPr>
          <p:cNvPr id="9" name="Content Placeholder 6">
            <a:extLst>
              <a:ext uri="{FF2B5EF4-FFF2-40B4-BE49-F238E27FC236}">
                <a16:creationId xmlns:a16="http://schemas.microsoft.com/office/drawing/2014/main" id="{309EAA7C-A0B8-5AA3-A739-1AF0AFFDADDC}"/>
              </a:ext>
            </a:extLst>
          </p:cNvPr>
          <p:cNvSpPr txBox="1">
            <a:spLocks/>
          </p:cNvSpPr>
          <p:nvPr/>
        </p:nvSpPr>
        <p:spPr>
          <a:xfrm>
            <a:off x="195345" y="3206519"/>
            <a:ext cx="4376655" cy="16042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0"/>
              </a:spcBef>
              <a:buFont typeface="Arial" panose="020B0604020202020204" pitchFamily="34" charset="0"/>
              <a:buChar char="•"/>
            </a:pPr>
            <a:endParaRPr lang="en-US" sz="1200" dirty="0"/>
          </a:p>
          <a:p>
            <a:pPr>
              <a:lnSpc>
                <a:spcPct val="100000"/>
              </a:lnSpc>
              <a:spcBef>
                <a:spcPts val="0"/>
              </a:spcBef>
            </a:pPr>
            <a:endParaRPr lang="en-US" sz="1200" dirty="0"/>
          </a:p>
          <a:p>
            <a:pPr>
              <a:lnSpc>
                <a:spcPct val="100000"/>
              </a:lnSpc>
              <a:spcBef>
                <a:spcPts val="0"/>
              </a:spcBef>
            </a:pPr>
            <a:endParaRPr lang="en-US" sz="1200" dirty="0"/>
          </a:p>
        </p:txBody>
      </p:sp>
      <p:sp>
        <p:nvSpPr>
          <p:cNvPr id="18" name="Rectangle 17">
            <a:extLst>
              <a:ext uri="{FF2B5EF4-FFF2-40B4-BE49-F238E27FC236}">
                <a16:creationId xmlns:a16="http://schemas.microsoft.com/office/drawing/2014/main" id="{214D6C63-C550-21C7-9DD2-8FAB2900FBC2}"/>
              </a:ext>
            </a:extLst>
          </p:cNvPr>
          <p:cNvSpPr/>
          <p:nvPr/>
        </p:nvSpPr>
        <p:spPr>
          <a:xfrm>
            <a:off x="356695" y="5688280"/>
            <a:ext cx="8429625" cy="178130"/>
          </a:xfrm>
          <a:prstGeom prst="rect">
            <a:avLst/>
          </a:prstGeom>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6">
            <a:extLst>
              <a:ext uri="{FF2B5EF4-FFF2-40B4-BE49-F238E27FC236}">
                <a16:creationId xmlns:a16="http://schemas.microsoft.com/office/drawing/2014/main" id="{6A605144-9AA5-940B-08F1-9A249E9DCA2D}"/>
              </a:ext>
            </a:extLst>
          </p:cNvPr>
          <p:cNvSpPr txBox="1">
            <a:spLocks/>
          </p:cNvSpPr>
          <p:nvPr/>
        </p:nvSpPr>
        <p:spPr>
          <a:xfrm>
            <a:off x="4567551" y="1336536"/>
            <a:ext cx="4077519" cy="19333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500" b="1" dirty="0">
              <a:solidFill>
                <a:schemeClr val="tx2"/>
              </a:solidFill>
            </a:endParaRPr>
          </a:p>
          <a:p>
            <a:pPr marL="171450" indent="-171450">
              <a:lnSpc>
                <a:spcPct val="100000"/>
              </a:lnSpc>
              <a:spcBef>
                <a:spcPts val="0"/>
              </a:spcBef>
              <a:buFont typeface="Arial" panose="020B0604020202020204" pitchFamily="34" charset="0"/>
              <a:buChar char="•"/>
            </a:pPr>
            <a:endParaRPr lang="en-US" sz="1800" dirty="0"/>
          </a:p>
        </p:txBody>
      </p:sp>
      <p:pic>
        <p:nvPicPr>
          <p:cNvPr id="1026" name="Picture 2" descr="Credit Card Fraud Detection PowerPoint and Google Slides Template">
            <a:extLst>
              <a:ext uri="{FF2B5EF4-FFF2-40B4-BE49-F238E27FC236}">
                <a16:creationId xmlns:a16="http://schemas.microsoft.com/office/drawing/2014/main" id="{558B6E44-2C81-1AE1-C023-D9870EFF3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743" y="4296309"/>
            <a:ext cx="2746722" cy="206004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6">
            <a:extLst>
              <a:ext uri="{FF2B5EF4-FFF2-40B4-BE49-F238E27FC236}">
                <a16:creationId xmlns:a16="http://schemas.microsoft.com/office/drawing/2014/main" id="{5DB70153-9FDB-6FA6-B9A0-BB70EA51B891}"/>
              </a:ext>
            </a:extLst>
          </p:cNvPr>
          <p:cNvSpPr txBox="1">
            <a:spLocks/>
          </p:cNvSpPr>
          <p:nvPr/>
        </p:nvSpPr>
        <p:spPr>
          <a:xfrm>
            <a:off x="4351066" y="1660968"/>
            <a:ext cx="4077519" cy="17680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US" sz="1400" dirty="0"/>
              <a:t>A report discussing main machine learning models used for fraud detection and our empirical findings on how good they are to find fraud in our data</a:t>
            </a:r>
          </a:p>
          <a:p>
            <a:pPr>
              <a:lnSpc>
                <a:spcPct val="100000"/>
              </a:lnSpc>
              <a:spcBef>
                <a:spcPts val="0"/>
              </a:spcBef>
            </a:pPr>
            <a:endParaRPr lang="en-US" sz="1400" dirty="0"/>
          </a:p>
          <a:p>
            <a:pPr marL="285750" indent="-285750">
              <a:lnSpc>
                <a:spcPct val="100000"/>
              </a:lnSpc>
              <a:spcBef>
                <a:spcPts val="0"/>
              </a:spcBef>
              <a:buFont typeface="Arial" panose="020B0604020202020204" pitchFamily="34" charset="0"/>
              <a:buChar char="•"/>
            </a:pPr>
            <a:r>
              <a:rPr lang="en-US" sz="1400" dirty="0"/>
              <a:t>A Python notebook implementing the discussed models</a:t>
            </a:r>
          </a:p>
          <a:p>
            <a:pPr marL="342900" indent="-342900">
              <a:lnSpc>
                <a:spcPct val="100000"/>
              </a:lnSpc>
              <a:spcBef>
                <a:spcPts val="0"/>
              </a:spcBef>
              <a:buFont typeface="Arial" panose="020B0604020202020204" pitchFamily="34" charset="0"/>
              <a:buChar char="•"/>
            </a:pPr>
            <a:endParaRPr lang="en-US" sz="1400" dirty="0"/>
          </a:p>
        </p:txBody>
      </p:sp>
      <p:sp>
        <p:nvSpPr>
          <p:cNvPr id="14" name="Content Placeholder 2">
            <a:extLst>
              <a:ext uri="{FF2B5EF4-FFF2-40B4-BE49-F238E27FC236}">
                <a16:creationId xmlns:a16="http://schemas.microsoft.com/office/drawing/2014/main" id="{61631C9E-8363-C61F-CAEE-D9837CFDB709}"/>
              </a:ext>
            </a:extLst>
          </p:cNvPr>
          <p:cNvSpPr txBox="1">
            <a:spLocks/>
          </p:cNvSpPr>
          <p:nvPr/>
        </p:nvSpPr>
        <p:spPr>
          <a:xfrm>
            <a:off x="4351066" y="1298847"/>
            <a:ext cx="3624361" cy="4254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Deliverables</a:t>
            </a:r>
          </a:p>
        </p:txBody>
      </p:sp>
      <p:sp>
        <p:nvSpPr>
          <p:cNvPr id="15" name="Content Placeholder 2">
            <a:extLst>
              <a:ext uri="{FF2B5EF4-FFF2-40B4-BE49-F238E27FC236}">
                <a16:creationId xmlns:a16="http://schemas.microsoft.com/office/drawing/2014/main" id="{EBB24D3E-187D-95E0-66B1-709A0060D60C}"/>
              </a:ext>
            </a:extLst>
          </p:cNvPr>
          <p:cNvSpPr txBox="1">
            <a:spLocks/>
          </p:cNvSpPr>
          <p:nvPr/>
        </p:nvSpPr>
        <p:spPr>
          <a:xfrm>
            <a:off x="4351066" y="3461244"/>
            <a:ext cx="3624361" cy="4254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Team members</a:t>
            </a:r>
          </a:p>
        </p:txBody>
      </p:sp>
      <p:sp>
        <p:nvSpPr>
          <p:cNvPr id="16" name="Content Placeholder 6">
            <a:extLst>
              <a:ext uri="{FF2B5EF4-FFF2-40B4-BE49-F238E27FC236}">
                <a16:creationId xmlns:a16="http://schemas.microsoft.com/office/drawing/2014/main" id="{00F15586-2779-98CB-1062-170DA7FDD945}"/>
              </a:ext>
            </a:extLst>
          </p:cNvPr>
          <p:cNvSpPr txBox="1">
            <a:spLocks/>
          </p:cNvSpPr>
          <p:nvPr/>
        </p:nvSpPr>
        <p:spPr>
          <a:xfrm>
            <a:off x="4351065" y="3763275"/>
            <a:ext cx="4077519" cy="17680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US" sz="1400" dirty="0"/>
              <a:t>3 - 5 students </a:t>
            </a:r>
          </a:p>
          <a:p>
            <a:pPr>
              <a:lnSpc>
                <a:spcPct val="100000"/>
              </a:lnSpc>
              <a:spcBef>
                <a:spcPts val="0"/>
              </a:spcBef>
            </a:pPr>
            <a:endParaRPr lang="en-US" sz="1400" dirty="0"/>
          </a:p>
          <a:p>
            <a:pPr marL="285750" indent="-285750">
              <a:lnSpc>
                <a:spcPct val="100000"/>
              </a:lnSpc>
              <a:spcBef>
                <a:spcPts val="0"/>
              </a:spcBef>
              <a:buFont typeface="Arial" panose="020B0604020202020204" pitchFamily="34" charset="0"/>
              <a:buChar char="•"/>
            </a:pPr>
            <a:r>
              <a:rPr lang="en-US" sz="1400" dirty="0">
                <a:solidFill>
                  <a:srgbClr val="000000"/>
                </a:solidFill>
              </a:rPr>
              <a:t>Individuals who are interested in machine learning and its practical application to topics in banking</a:t>
            </a:r>
          </a:p>
          <a:p>
            <a:pPr>
              <a:lnSpc>
                <a:spcPct val="100000"/>
              </a:lnSpc>
              <a:spcBef>
                <a:spcPts val="0"/>
              </a:spcBef>
            </a:pPr>
            <a:endParaRPr lang="en-US" sz="1400" dirty="0">
              <a:solidFill>
                <a:srgbClr val="000000"/>
              </a:solidFill>
            </a:endParaRPr>
          </a:p>
          <a:p>
            <a:pPr marL="285750" indent="-285750">
              <a:lnSpc>
                <a:spcPct val="100000"/>
              </a:lnSpc>
              <a:spcBef>
                <a:spcPts val="0"/>
              </a:spcBef>
              <a:buFont typeface="Arial" panose="020B0604020202020204" pitchFamily="34" charset="0"/>
              <a:buChar char="•"/>
            </a:pPr>
            <a:r>
              <a:rPr lang="en-US" sz="1400" b="1" i="0" u="none" strike="noStrike" dirty="0">
                <a:solidFill>
                  <a:srgbClr val="000000"/>
                </a:solidFill>
                <a:effectLst/>
              </a:rPr>
              <a:t>Prev</a:t>
            </a:r>
            <a:r>
              <a:rPr lang="en-US" sz="1400" b="1" dirty="0">
                <a:solidFill>
                  <a:srgbClr val="000000"/>
                </a:solidFill>
              </a:rPr>
              <a:t>ious knowledge of machine learning algorithms is not necessary. </a:t>
            </a:r>
            <a:r>
              <a:rPr lang="en-US" sz="1400" dirty="0">
                <a:solidFill>
                  <a:srgbClr val="000000"/>
                </a:solidFill>
              </a:rPr>
              <a:t>We will learn everything during the project</a:t>
            </a:r>
            <a:endParaRPr lang="en-US" sz="1400" b="0" i="0" u="none" strike="noStrike" dirty="0">
              <a:solidFill>
                <a:srgbClr val="000000"/>
              </a:solidFill>
              <a:effectLst/>
            </a:endParaRPr>
          </a:p>
          <a:p>
            <a:pPr>
              <a:lnSpc>
                <a:spcPct val="100000"/>
              </a:lnSpc>
              <a:spcBef>
                <a:spcPts val="0"/>
              </a:spcBef>
            </a:pPr>
            <a:endParaRPr lang="en-US" sz="1400" dirty="0"/>
          </a:p>
        </p:txBody>
      </p:sp>
      <p:sp>
        <p:nvSpPr>
          <p:cNvPr id="4" name="Date Placeholder 3">
            <a:extLst>
              <a:ext uri="{FF2B5EF4-FFF2-40B4-BE49-F238E27FC236}">
                <a16:creationId xmlns:a16="http://schemas.microsoft.com/office/drawing/2014/main" id="{2DEC8AFE-59D7-E040-B0AE-94287ECC9691}"/>
              </a:ext>
            </a:extLst>
          </p:cNvPr>
          <p:cNvSpPr txBox="1">
            <a:spLocks/>
          </p:cNvSpPr>
          <p:nvPr/>
        </p:nvSpPr>
        <p:spPr>
          <a:xfrm>
            <a:off x="35768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November 20, 2024</a:t>
            </a:r>
          </a:p>
        </p:txBody>
      </p:sp>
    </p:spTree>
    <p:extLst>
      <p:ext uri="{BB962C8B-B14F-4D97-AF65-F5344CB8AC3E}">
        <p14:creationId xmlns:p14="http://schemas.microsoft.com/office/powerpoint/2010/main" val="1306239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63270-28E6-16AC-3E59-B4DC24F0E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FF8F3-EFE5-CB55-C810-6BC6F6F5F62D}"/>
              </a:ext>
            </a:extLst>
          </p:cNvPr>
          <p:cNvSpPr>
            <a:spLocks noGrp="1"/>
          </p:cNvSpPr>
          <p:nvPr>
            <p:ph type="title"/>
          </p:nvPr>
        </p:nvSpPr>
        <p:spPr/>
        <p:txBody>
          <a:bodyPr/>
          <a:lstStyle/>
          <a:p>
            <a:r>
              <a:rPr lang="en-US" dirty="0"/>
              <a:t>Data Analysis : Machine learning for credit scoring</a:t>
            </a:r>
          </a:p>
        </p:txBody>
      </p:sp>
      <p:sp>
        <p:nvSpPr>
          <p:cNvPr id="3" name="Content Placeholder 2">
            <a:extLst>
              <a:ext uri="{FF2B5EF4-FFF2-40B4-BE49-F238E27FC236}">
                <a16:creationId xmlns:a16="http://schemas.microsoft.com/office/drawing/2014/main" id="{EC2F6CA9-3A22-A4A8-29DA-4AEE90EDDBEB}"/>
              </a:ext>
            </a:extLst>
          </p:cNvPr>
          <p:cNvSpPr>
            <a:spLocks noGrp="1"/>
          </p:cNvSpPr>
          <p:nvPr>
            <p:ph idx="1"/>
          </p:nvPr>
        </p:nvSpPr>
        <p:spPr>
          <a:xfrm>
            <a:off x="215445" y="1298847"/>
            <a:ext cx="3624361" cy="425450"/>
          </a:xfrm>
        </p:spPr>
        <p:txBody>
          <a:bodyPr>
            <a:normAutofit/>
          </a:bodyPr>
          <a:lstStyle/>
          <a:p>
            <a:r>
              <a:rPr lang="en-US" sz="1600" dirty="0"/>
              <a:t>Project Overview </a:t>
            </a:r>
          </a:p>
        </p:txBody>
      </p:sp>
      <p:sp>
        <p:nvSpPr>
          <p:cNvPr id="5" name="Slide Number Placeholder 4">
            <a:extLst>
              <a:ext uri="{FF2B5EF4-FFF2-40B4-BE49-F238E27FC236}">
                <a16:creationId xmlns:a16="http://schemas.microsoft.com/office/drawing/2014/main" id="{7288158A-F334-E56E-1BFF-C8AF34D199C6}"/>
              </a:ext>
            </a:extLst>
          </p:cNvPr>
          <p:cNvSpPr>
            <a:spLocks noGrp="1"/>
          </p:cNvSpPr>
          <p:nvPr>
            <p:ph type="sldNum" sz="quarter" idx="12"/>
          </p:nvPr>
        </p:nvSpPr>
        <p:spPr/>
        <p:txBody>
          <a:bodyPr/>
          <a:lstStyle/>
          <a:p>
            <a:fld id="{330EA680-D336-4FF7-8B7A-9848BB0A1C32}" type="slidenum">
              <a:rPr lang="en-US" smtClean="0"/>
              <a:pPr/>
              <a:t>23</a:t>
            </a:fld>
            <a:endParaRPr lang="en-US"/>
          </a:p>
        </p:txBody>
      </p:sp>
      <p:sp>
        <p:nvSpPr>
          <p:cNvPr id="7" name="Content Placeholder 6">
            <a:extLst>
              <a:ext uri="{FF2B5EF4-FFF2-40B4-BE49-F238E27FC236}">
                <a16:creationId xmlns:a16="http://schemas.microsoft.com/office/drawing/2014/main" id="{95257570-C7B4-3AC0-962A-16AC68EA1662}"/>
              </a:ext>
            </a:extLst>
          </p:cNvPr>
          <p:cNvSpPr>
            <a:spLocks noGrp="1"/>
          </p:cNvSpPr>
          <p:nvPr>
            <p:ph idx="14"/>
          </p:nvPr>
        </p:nvSpPr>
        <p:spPr>
          <a:xfrm>
            <a:off x="195345" y="1660969"/>
            <a:ext cx="4077519" cy="2535111"/>
          </a:xfrm>
        </p:spPr>
        <p:txBody>
          <a:bodyPr>
            <a:noAutofit/>
          </a:bodyPr>
          <a:lstStyle/>
          <a:p>
            <a:pPr marL="285750" indent="-285750">
              <a:lnSpc>
                <a:spcPct val="100000"/>
              </a:lnSpc>
              <a:spcBef>
                <a:spcPts val="0"/>
              </a:spcBef>
              <a:buFont typeface="Arial" panose="020B0604020202020204" pitchFamily="34" charset="0"/>
              <a:buChar char="•"/>
            </a:pPr>
            <a:r>
              <a:rPr lang="en-US" sz="1400" dirty="0"/>
              <a:t>We will discuss main machine learning algorithms used for credit scoring, how the work and what parameters they use.</a:t>
            </a:r>
          </a:p>
          <a:p>
            <a:pPr marL="285750" indent="-285750">
              <a:lnSpc>
                <a:spcPct val="100000"/>
              </a:lnSpc>
              <a:spcBef>
                <a:spcPts val="0"/>
              </a:spcBef>
              <a:buFont typeface="Arial" panose="020B0604020202020204" pitchFamily="34" charset="0"/>
              <a:buChar char="•"/>
            </a:pPr>
            <a:endParaRPr lang="en-US" sz="1400" dirty="0"/>
          </a:p>
          <a:p>
            <a:pPr marL="285750" indent="-285750">
              <a:lnSpc>
                <a:spcPct val="100000"/>
              </a:lnSpc>
              <a:spcBef>
                <a:spcPts val="0"/>
              </a:spcBef>
              <a:buFont typeface="Arial" panose="020B0604020202020204" pitchFamily="34" charset="0"/>
              <a:buChar char="•"/>
            </a:pPr>
            <a:r>
              <a:rPr lang="en-US" sz="1400" dirty="0"/>
              <a:t>We will also research what legal and ethical limitations have to be taken into account when creating credit scoring algorithms</a:t>
            </a:r>
          </a:p>
          <a:p>
            <a:pPr marL="285750" indent="-285750">
              <a:lnSpc>
                <a:spcPct val="100000"/>
              </a:lnSpc>
              <a:spcBef>
                <a:spcPts val="0"/>
              </a:spcBef>
              <a:buFont typeface="Arial" panose="020B0604020202020204" pitchFamily="34" charset="0"/>
              <a:buChar char="•"/>
            </a:pPr>
            <a:endParaRPr lang="en-US" sz="1400" dirty="0"/>
          </a:p>
          <a:p>
            <a:pPr marL="285750" indent="-285750">
              <a:lnSpc>
                <a:spcPct val="100000"/>
              </a:lnSpc>
              <a:spcBef>
                <a:spcPts val="0"/>
              </a:spcBef>
              <a:buFont typeface="Arial" panose="020B0604020202020204" pitchFamily="34" charset="0"/>
              <a:buChar char="•"/>
            </a:pPr>
            <a:r>
              <a:rPr lang="en-US" sz="1400" dirty="0"/>
              <a:t>We will implement the discussed models and test them on datasets from German and Australian banks that include information on loan granting and repayment.</a:t>
            </a:r>
          </a:p>
        </p:txBody>
      </p:sp>
      <p:sp>
        <p:nvSpPr>
          <p:cNvPr id="9" name="Content Placeholder 6">
            <a:extLst>
              <a:ext uri="{FF2B5EF4-FFF2-40B4-BE49-F238E27FC236}">
                <a16:creationId xmlns:a16="http://schemas.microsoft.com/office/drawing/2014/main" id="{94CF6E71-0EFD-0A4D-F4FD-323C18A35542}"/>
              </a:ext>
            </a:extLst>
          </p:cNvPr>
          <p:cNvSpPr txBox="1">
            <a:spLocks/>
          </p:cNvSpPr>
          <p:nvPr/>
        </p:nvSpPr>
        <p:spPr>
          <a:xfrm>
            <a:off x="195345" y="3206519"/>
            <a:ext cx="4376655" cy="16042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0"/>
              </a:spcBef>
              <a:buFont typeface="Arial" panose="020B0604020202020204" pitchFamily="34" charset="0"/>
              <a:buChar char="•"/>
            </a:pPr>
            <a:endParaRPr lang="en-US" sz="1200" dirty="0"/>
          </a:p>
          <a:p>
            <a:pPr>
              <a:lnSpc>
                <a:spcPct val="100000"/>
              </a:lnSpc>
              <a:spcBef>
                <a:spcPts val="0"/>
              </a:spcBef>
            </a:pPr>
            <a:endParaRPr lang="en-US" sz="1200" dirty="0"/>
          </a:p>
          <a:p>
            <a:pPr>
              <a:lnSpc>
                <a:spcPct val="100000"/>
              </a:lnSpc>
              <a:spcBef>
                <a:spcPts val="0"/>
              </a:spcBef>
            </a:pPr>
            <a:endParaRPr lang="en-US" sz="1200" dirty="0"/>
          </a:p>
        </p:txBody>
      </p:sp>
      <p:sp>
        <p:nvSpPr>
          <p:cNvPr id="18" name="Rectangle 17">
            <a:extLst>
              <a:ext uri="{FF2B5EF4-FFF2-40B4-BE49-F238E27FC236}">
                <a16:creationId xmlns:a16="http://schemas.microsoft.com/office/drawing/2014/main" id="{E16F747B-8565-B9EF-D06F-37498E4F9A51}"/>
              </a:ext>
            </a:extLst>
          </p:cNvPr>
          <p:cNvSpPr/>
          <p:nvPr/>
        </p:nvSpPr>
        <p:spPr>
          <a:xfrm>
            <a:off x="356695" y="5688280"/>
            <a:ext cx="8429625" cy="178130"/>
          </a:xfrm>
          <a:prstGeom prst="rect">
            <a:avLst/>
          </a:prstGeom>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6">
            <a:extLst>
              <a:ext uri="{FF2B5EF4-FFF2-40B4-BE49-F238E27FC236}">
                <a16:creationId xmlns:a16="http://schemas.microsoft.com/office/drawing/2014/main" id="{C068FC11-11FA-E318-5E56-67441D2DD1F2}"/>
              </a:ext>
            </a:extLst>
          </p:cNvPr>
          <p:cNvSpPr txBox="1">
            <a:spLocks/>
          </p:cNvSpPr>
          <p:nvPr/>
        </p:nvSpPr>
        <p:spPr>
          <a:xfrm>
            <a:off x="4567551" y="1336536"/>
            <a:ext cx="4077519" cy="19333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500" b="1" dirty="0">
              <a:solidFill>
                <a:schemeClr val="tx2"/>
              </a:solidFill>
            </a:endParaRPr>
          </a:p>
          <a:p>
            <a:pPr marL="171450" indent="-171450">
              <a:lnSpc>
                <a:spcPct val="100000"/>
              </a:lnSpc>
              <a:spcBef>
                <a:spcPts val="0"/>
              </a:spcBef>
              <a:buFont typeface="Arial" panose="020B0604020202020204" pitchFamily="34" charset="0"/>
              <a:buChar char="•"/>
            </a:pPr>
            <a:endParaRPr lang="en-US" sz="1800" dirty="0"/>
          </a:p>
        </p:txBody>
      </p:sp>
      <p:sp>
        <p:nvSpPr>
          <p:cNvPr id="11" name="Content Placeholder 6">
            <a:extLst>
              <a:ext uri="{FF2B5EF4-FFF2-40B4-BE49-F238E27FC236}">
                <a16:creationId xmlns:a16="http://schemas.microsoft.com/office/drawing/2014/main" id="{10081B01-B438-6F6F-2476-06D3141BD7E5}"/>
              </a:ext>
            </a:extLst>
          </p:cNvPr>
          <p:cNvSpPr txBox="1">
            <a:spLocks/>
          </p:cNvSpPr>
          <p:nvPr/>
        </p:nvSpPr>
        <p:spPr>
          <a:xfrm>
            <a:off x="4351066" y="1660968"/>
            <a:ext cx="4077519" cy="17680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US" sz="1400" dirty="0"/>
              <a:t>A report discussing main machine learning models, legal and ethical constraints as well as our empirical findings on how good the models predict loan repayment for our data</a:t>
            </a:r>
          </a:p>
          <a:p>
            <a:pPr>
              <a:lnSpc>
                <a:spcPct val="100000"/>
              </a:lnSpc>
              <a:spcBef>
                <a:spcPts val="0"/>
              </a:spcBef>
            </a:pPr>
            <a:endParaRPr lang="en-US" sz="1400" dirty="0"/>
          </a:p>
          <a:p>
            <a:pPr marL="285750" indent="-285750">
              <a:lnSpc>
                <a:spcPct val="100000"/>
              </a:lnSpc>
              <a:spcBef>
                <a:spcPts val="0"/>
              </a:spcBef>
              <a:buFont typeface="Arial" panose="020B0604020202020204" pitchFamily="34" charset="0"/>
              <a:buChar char="•"/>
            </a:pPr>
            <a:r>
              <a:rPr lang="en-US" sz="1400" dirty="0"/>
              <a:t>A Python notebook implementing the discussed models</a:t>
            </a:r>
          </a:p>
          <a:p>
            <a:pPr marL="342900" indent="-342900">
              <a:lnSpc>
                <a:spcPct val="100000"/>
              </a:lnSpc>
              <a:spcBef>
                <a:spcPts val="0"/>
              </a:spcBef>
              <a:buFont typeface="Arial" panose="020B0604020202020204" pitchFamily="34" charset="0"/>
              <a:buChar char="•"/>
            </a:pPr>
            <a:endParaRPr lang="en-US" sz="1400" dirty="0"/>
          </a:p>
        </p:txBody>
      </p:sp>
      <p:sp>
        <p:nvSpPr>
          <p:cNvPr id="14" name="Content Placeholder 2">
            <a:extLst>
              <a:ext uri="{FF2B5EF4-FFF2-40B4-BE49-F238E27FC236}">
                <a16:creationId xmlns:a16="http://schemas.microsoft.com/office/drawing/2014/main" id="{573AD52B-728F-6760-5966-0859E119F743}"/>
              </a:ext>
            </a:extLst>
          </p:cNvPr>
          <p:cNvSpPr txBox="1">
            <a:spLocks/>
          </p:cNvSpPr>
          <p:nvPr/>
        </p:nvSpPr>
        <p:spPr>
          <a:xfrm>
            <a:off x="4351066" y="1298847"/>
            <a:ext cx="3624361" cy="4254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Deliverables</a:t>
            </a:r>
          </a:p>
        </p:txBody>
      </p:sp>
      <p:sp>
        <p:nvSpPr>
          <p:cNvPr id="15" name="Content Placeholder 2">
            <a:extLst>
              <a:ext uri="{FF2B5EF4-FFF2-40B4-BE49-F238E27FC236}">
                <a16:creationId xmlns:a16="http://schemas.microsoft.com/office/drawing/2014/main" id="{D5DEAB5B-AA18-B64C-0E93-4BA0E2A75196}"/>
              </a:ext>
            </a:extLst>
          </p:cNvPr>
          <p:cNvSpPr txBox="1">
            <a:spLocks/>
          </p:cNvSpPr>
          <p:nvPr/>
        </p:nvSpPr>
        <p:spPr>
          <a:xfrm>
            <a:off x="4351066" y="3461244"/>
            <a:ext cx="3624361" cy="4254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Team members</a:t>
            </a:r>
          </a:p>
        </p:txBody>
      </p:sp>
      <p:sp>
        <p:nvSpPr>
          <p:cNvPr id="16" name="Content Placeholder 6">
            <a:extLst>
              <a:ext uri="{FF2B5EF4-FFF2-40B4-BE49-F238E27FC236}">
                <a16:creationId xmlns:a16="http://schemas.microsoft.com/office/drawing/2014/main" id="{ABA63F77-C465-9DC1-4DB6-7D7DA1A606EE}"/>
              </a:ext>
            </a:extLst>
          </p:cNvPr>
          <p:cNvSpPr txBox="1">
            <a:spLocks/>
          </p:cNvSpPr>
          <p:nvPr/>
        </p:nvSpPr>
        <p:spPr>
          <a:xfrm>
            <a:off x="4351065" y="3763275"/>
            <a:ext cx="4077519" cy="17680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US" sz="1400" dirty="0"/>
              <a:t>3 - 5 students </a:t>
            </a:r>
          </a:p>
          <a:p>
            <a:pPr>
              <a:lnSpc>
                <a:spcPct val="100000"/>
              </a:lnSpc>
              <a:spcBef>
                <a:spcPts val="0"/>
              </a:spcBef>
            </a:pPr>
            <a:endParaRPr lang="en-US" sz="1400" dirty="0"/>
          </a:p>
          <a:p>
            <a:pPr marL="285750" indent="-285750">
              <a:lnSpc>
                <a:spcPct val="100000"/>
              </a:lnSpc>
              <a:spcBef>
                <a:spcPts val="0"/>
              </a:spcBef>
              <a:buFont typeface="Arial" panose="020B0604020202020204" pitchFamily="34" charset="0"/>
              <a:buChar char="•"/>
            </a:pPr>
            <a:r>
              <a:rPr lang="en-US" sz="1400" dirty="0">
                <a:solidFill>
                  <a:srgbClr val="000000"/>
                </a:solidFill>
              </a:rPr>
              <a:t>Individuals who are interested in machine learning and its practical application to topics in banking</a:t>
            </a:r>
          </a:p>
          <a:p>
            <a:pPr>
              <a:lnSpc>
                <a:spcPct val="100000"/>
              </a:lnSpc>
              <a:spcBef>
                <a:spcPts val="0"/>
              </a:spcBef>
            </a:pPr>
            <a:endParaRPr lang="en-US" sz="1400" dirty="0">
              <a:solidFill>
                <a:srgbClr val="000000"/>
              </a:solidFill>
            </a:endParaRPr>
          </a:p>
          <a:p>
            <a:pPr marL="285750" indent="-285750">
              <a:lnSpc>
                <a:spcPct val="100000"/>
              </a:lnSpc>
              <a:spcBef>
                <a:spcPts val="0"/>
              </a:spcBef>
              <a:buFont typeface="Arial" panose="020B0604020202020204" pitchFamily="34" charset="0"/>
              <a:buChar char="•"/>
            </a:pPr>
            <a:r>
              <a:rPr lang="en-US" sz="1400" b="1" i="0" u="none" strike="noStrike" dirty="0">
                <a:solidFill>
                  <a:srgbClr val="000000"/>
                </a:solidFill>
                <a:effectLst/>
              </a:rPr>
              <a:t>Prev</a:t>
            </a:r>
            <a:r>
              <a:rPr lang="en-US" sz="1400" b="1" dirty="0">
                <a:solidFill>
                  <a:srgbClr val="000000"/>
                </a:solidFill>
              </a:rPr>
              <a:t>ious knowledge of machine learning algorithms is not necessary. </a:t>
            </a:r>
            <a:r>
              <a:rPr lang="en-US" sz="1400" dirty="0">
                <a:solidFill>
                  <a:srgbClr val="000000"/>
                </a:solidFill>
              </a:rPr>
              <a:t>We will learn everything during the project</a:t>
            </a:r>
            <a:endParaRPr lang="en-US" sz="1400" b="0" i="0" u="none" strike="noStrike" dirty="0">
              <a:solidFill>
                <a:srgbClr val="000000"/>
              </a:solidFill>
              <a:effectLst/>
            </a:endParaRPr>
          </a:p>
          <a:p>
            <a:pPr>
              <a:lnSpc>
                <a:spcPct val="100000"/>
              </a:lnSpc>
              <a:spcBef>
                <a:spcPts val="0"/>
              </a:spcBef>
            </a:pPr>
            <a:endParaRPr lang="en-US" sz="1400" dirty="0"/>
          </a:p>
        </p:txBody>
      </p:sp>
      <p:pic>
        <p:nvPicPr>
          <p:cNvPr id="3074" name="Picture 2" descr="Credit Scoring with Machine Learning | by Hongri Jia | Passion for Data  Science | Medium">
            <a:extLst>
              <a:ext uri="{FF2B5EF4-FFF2-40B4-BE49-F238E27FC236}">
                <a16:creationId xmlns:a16="http://schemas.microsoft.com/office/drawing/2014/main" id="{E857EEB9-BCD8-6CEB-72C7-4275AFA07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325" y="4594733"/>
            <a:ext cx="2905760" cy="176161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27EC8F4E-53D7-1EBC-800E-5095C334E1CD}"/>
              </a:ext>
            </a:extLst>
          </p:cNvPr>
          <p:cNvSpPr txBox="1">
            <a:spLocks/>
          </p:cNvSpPr>
          <p:nvPr/>
        </p:nvSpPr>
        <p:spPr>
          <a:xfrm>
            <a:off x="35768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November 20, 2024</a:t>
            </a:r>
          </a:p>
        </p:txBody>
      </p:sp>
    </p:spTree>
    <p:extLst>
      <p:ext uri="{BB962C8B-B14F-4D97-AF65-F5344CB8AC3E}">
        <p14:creationId xmlns:p14="http://schemas.microsoft.com/office/powerpoint/2010/main" val="1114801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8EBBB3C-36A4-474F-97D0-6CF9EB084C63}"/>
              </a:ext>
            </a:extLst>
          </p:cNvPr>
          <p:cNvSpPr>
            <a:spLocks noGrp="1"/>
          </p:cNvSpPr>
          <p:nvPr>
            <p:ph type="dt" sz="half" idx="10"/>
          </p:nvPr>
        </p:nvSpPr>
        <p:spPr/>
        <p:txBody>
          <a:bodyPr/>
          <a:lstStyle/>
          <a:p>
            <a:fld id="{C17419A9-4912-4D42-8F3D-1BD3BA7DCDCB}" type="datetime4">
              <a:rPr lang="en-US" smtClean="0"/>
              <a:pPr/>
              <a:t>November 21, 2024</a:t>
            </a:fld>
            <a:endParaRPr lang="en-US"/>
          </a:p>
        </p:txBody>
      </p:sp>
      <p:sp>
        <p:nvSpPr>
          <p:cNvPr id="4" name="Slide Number Placeholder 3">
            <a:extLst>
              <a:ext uri="{FF2B5EF4-FFF2-40B4-BE49-F238E27FC236}">
                <a16:creationId xmlns:a16="http://schemas.microsoft.com/office/drawing/2014/main" id="{6D922CBD-DF84-4469-9E34-BFB88C55A029}"/>
              </a:ext>
            </a:extLst>
          </p:cNvPr>
          <p:cNvSpPr>
            <a:spLocks noGrp="1"/>
          </p:cNvSpPr>
          <p:nvPr>
            <p:ph type="sldNum" sz="quarter" idx="11"/>
          </p:nvPr>
        </p:nvSpPr>
        <p:spPr/>
        <p:txBody>
          <a:bodyPr/>
          <a:lstStyle/>
          <a:p>
            <a:fld id="{89BE3C81-78D6-4C4B-AF0E-1C8704E0A56F}" type="slidenum">
              <a:rPr lang="en-US" smtClean="0"/>
              <a:pPr/>
              <a:t>24</a:t>
            </a:fld>
            <a:endParaRPr lang="en-US"/>
          </a:p>
        </p:txBody>
      </p:sp>
    </p:spTree>
    <p:extLst>
      <p:ext uri="{BB962C8B-B14F-4D97-AF65-F5344CB8AC3E}">
        <p14:creationId xmlns:p14="http://schemas.microsoft.com/office/powerpoint/2010/main" val="1039455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E697E2-B57C-4B74-93E3-47EE4C4E0FC5}"/>
              </a:ext>
            </a:extLst>
          </p:cNvPr>
          <p:cNvSpPr>
            <a:spLocks noGrp="1"/>
          </p:cNvSpPr>
          <p:nvPr>
            <p:ph type="sldNum" sz="quarter" idx="12"/>
          </p:nvPr>
        </p:nvSpPr>
        <p:spPr/>
        <p:txBody>
          <a:bodyPr/>
          <a:lstStyle/>
          <a:p>
            <a:fld id="{330EA680-D336-4FF7-8B7A-9848BB0A1C32}" type="slidenum">
              <a:rPr lang="en-US" smtClean="0"/>
              <a:pPr/>
              <a:t>3</a:t>
            </a:fld>
            <a:endParaRPr lang="en-US"/>
          </a:p>
        </p:txBody>
      </p:sp>
      <p:sp>
        <p:nvSpPr>
          <p:cNvPr id="62" name="Title 1">
            <a:extLst>
              <a:ext uri="{FF2B5EF4-FFF2-40B4-BE49-F238E27FC236}">
                <a16:creationId xmlns:a16="http://schemas.microsoft.com/office/drawing/2014/main" id="{93EB7C1E-FDCB-A74A-8661-1CD03329A91C}"/>
              </a:ext>
            </a:extLst>
          </p:cNvPr>
          <p:cNvSpPr>
            <a:spLocks noGrp="1"/>
          </p:cNvSpPr>
          <p:nvPr>
            <p:ph type="title"/>
          </p:nvPr>
        </p:nvSpPr>
        <p:spPr>
          <a:xfrm>
            <a:off x="356695" y="365126"/>
            <a:ext cx="8429625" cy="744887"/>
          </a:xfrm>
        </p:spPr>
        <p:txBody>
          <a:bodyPr/>
          <a:lstStyle/>
          <a:p>
            <a:r>
              <a:rPr lang="en-US"/>
              <a:t>About Bocconi Students Fintech Society</a:t>
            </a:r>
            <a:endParaRPr lang="en-CH"/>
          </a:p>
        </p:txBody>
      </p:sp>
      <p:sp>
        <p:nvSpPr>
          <p:cNvPr id="63" name="Text Placeholder 5">
            <a:extLst>
              <a:ext uri="{FF2B5EF4-FFF2-40B4-BE49-F238E27FC236}">
                <a16:creationId xmlns:a16="http://schemas.microsoft.com/office/drawing/2014/main" id="{91123C6A-053B-9C48-9B91-2E2A9AAD2B3D}"/>
              </a:ext>
            </a:extLst>
          </p:cNvPr>
          <p:cNvSpPr txBox="1">
            <a:spLocks/>
          </p:cNvSpPr>
          <p:nvPr/>
        </p:nvSpPr>
        <p:spPr>
          <a:xfrm>
            <a:off x="356694" y="5757993"/>
            <a:ext cx="8429625" cy="4254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1" dirty="0">
                <a:solidFill>
                  <a:schemeClr val="tx1"/>
                </a:solidFill>
              </a:rPr>
              <a:t>The Board of Directors for the first semester of the 2024-2025 academic year</a:t>
            </a:r>
            <a:endParaRPr lang="en-CH" sz="800" b="1">
              <a:solidFill>
                <a:schemeClr val="tx1"/>
              </a:solidFill>
            </a:endParaRPr>
          </a:p>
        </p:txBody>
      </p:sp>
      <p:sp>
        <p:nvSpPr>
          <p:cNvPr id="113" name="Content Placeholder 2">
            <a:extLst>
              <a:ext uri="{FF2B5EF4-FFF2-40B4-BE49-F238E27FC236}">
                <a16:creationId xmlns:a16="http://schemas.microsoft.com/office/drawing/2014/main" id="{19F1B1F8-FC5B-2B49-824E-ABD47305152B}"/>
              </a:ext>
            </a:extLst>
          </p:cNvPr>
          <p:cNvSpPr txBox="1">
            <a:spLocks/>
          </p:cNvSpPr>
          <p:nvPr/>
        </p:nvSpPr>
        <p:spPr>
          <a:xfrm>
            <a:off x="356694" y="1340428"/>
            <a:ext cx="8429625" cy="4254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solidFill>
                  <a:schemeClr val="tx2"/>
                </a:solidFill>
              </a:rPr>
              <a:t>Our Board consists of ambitious, dedicated and experienced students</a:t>
            </a:r>
            <a:endParaRPr lang="en-CH" sz="1500">
              <a:solidFill>
                <a:schemeClr val="tx2"/>
              </a:solidFill>
            </a:endParaRPr>
          </a:p>
          <a:p>
            <a:endParaRPr lang="en-US" dirty="0"/>
          </a:p>
        </p:txBody>
      </p:sp>
      <p:grpSp>
        <p:nvGrpSpPr>
          <p:cNvPr id="15" name="Group 14">
            <a:extLst>
              <a:ext uri="{FF2B5EF4-FFF2-40B4-BE49-F238E27FC236}">
                <a16:creationId xmlns:a16="http://schemas.microsoft.com/office/drawing/2014/main" id="{617223A2-76F4-6184-BFCD-F32AE1CC0219}"/>
              </a:ext>
            </a:extLst>
          </p:cNvPr>
          <p:cNvGrpSpPr/>
          <p:nvPr/>
        </p:nvGrpSpPr>
        <p:grpSpPr>
          <a:xfrm>
            <a:off x="3730916" y="3604839"/>
            <a:ext cx="1260001" cy="1612057"/>
            <a:chOff x="4030965" y="3400499"/>
            <a:chExt cx="1260001" cy="1612057"/>
          </a:xfrm>
        </p:grpSpPr>
        <p:grpSp>
          <p:nvGrpSpPr>
            <p:cNvPr id="13" name="Group 12">
              <a:extLst>
                <a:ext uri="{FF2B5EF4-FFF2-40B4-BE49-F238E27FC236}">
                  <a16:creationId xmlns:a16="http://schemas.microsoft.com/office/drawing/2014/main" id="{DE7CCBC0-B5A2-2D55-0860-151559ED9829}"/>
                </a:ext>
              </a:extLst>
            </p:cNvPr>
            <p:cNvGrpSpPr/>
            <p:nvPr/>
          </p:nvGrpSpPr>
          <p:grpSpPr>
            <a:xfrm>
              <a:off x="4030965" y="4476894"/>
              <a:ext cx="1260001" cy="535662"/>
              <a:chOff x="4030965" y="4476894"/>
              <a:chExt cx="1260001" cy="535662"/>
            </a:xfrm>
          </p:grpSpPr>
          <p:sp>
            <p:nvSpPr>
              <p:cNvPr id="129" name="TextBox 3">
                <a:extLst>
                  <a:ext uri="{FF2B5EF4-FFF2-40B4-BE49-F238E27FC236}">
                    <a16:creationId xmlns:a16="http://schemas.microsoft.com/office/drawing/2014/main" id="{FAA86B42-3525-1B48-9778-ACD127519C2C}"/>
                  </a:ext>
                </a:extLst>
              </p:cNvPr>
              <p:cNvSpPr txBox="1"/>
              <p:nvPr/>
            </p:nvSpPr>
            <p:spPr>
              <a:xfrm>
                <a:off x="4030965" y="4476894"/>
                <a:ext cx="1260001" cy="353943"/>
              </a:xfrm>
              <a:prstGeom prst="rect">
                <a:avLst/>
              </a:prstGeom>
              <a:noFill/>
            </p:spPr>
            <p:txBody>
              <a:bodyPr wrap="square" rtlCol="0">
                <a:spAutoFit/>
              </a:bodyPr>
              <a:lstStyle/>
              <a:p>
                <a:pPr algn="ctr"/>
                <a:r>
                  <a:rPr lang="en-US" sz="900" b="1" dirty="0" err="1"/>
                  <a:t>Gleb</a:t>
                </a:r>
                <a:r>
                  <a:rPr lang="en-US" sz="900" b="1" dirty="0"/>
                  <a:t> </a:t>
                </a:r>
                <a:r>
                  <a:rPr lang="en-US" sz="900" b="1" dirty="0" err="1"/>
                  <a:t>Legotkin</a:t>
                </a:r>
                <a:endParaRPr lang="en-US" sz="900" b="1" dirty="0"/>
              </a:p>
              <a:p>
                <a:pPr algn="ctr"/>
                <a:r>
                  <a:rPr lang="en-GB" sz="800" dirty="0"/>
                  <a:t>Head of Data Analysis</a:t>
                </a:r>
              </a:p>
            </p:txBody>
          </p:sp>
          <p:pic>
            <p:nvPicPr>
              <p:cNvPr id="53" name="Picture 18" descr="Linkedin logo - Kostenlose logo Icons">
                <a:hlinkClick r:id="rId2"/>
                <a:extLst>
                  <a:ext uri="{FF2B5EF4-FFF2-40B4-BE49-F238E27FC236}">
                    <a16:creationId xmlns:a16="http://schemas.microsoft.com/office/drawing/2014/main" id="{1F6106C5-CD79-EC41-8A36-A3CAC6BCAE3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416" t="1693" r="24416" b="1521"/>
              <a:stretch/>
            </p:blipFill>
            <p:spPr bwMode="auto">
              <a:xfrm>
                <a:off x="4462475" y="4843737"/>
                <a:ext cx="177897" cy="16459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2" descr="Download Mail Icon Vector Png - Email Png PNG Image with No Background -  PNGkey.com">
                <a:hlinkClick r:id="rId4"/>
                <a:extLst>
                  <a:ext uri="{FF2B5EF4-FFF2-40B4-BE49-F238E27FC236}">
                    <a16:creationId xmlns:a16="http://schemas.microsoft.com/office/drawing/2014/main" id="{D11094E7-DC37-2540-B391-631A78B83BB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6208" y="4847965"/>
                <a:ext cx="177894" cy="164591"/>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85EFE3BA-BC0B-AA6D-9DC5-926BD6DF42D7}"/>
                </a:ext>
              </a:extLst>
            </p:cNvPr>
            <p:cNvPicPr>
              <a:picLocks noChangeAspect="1"/>
            </p:cNvPicPr>
            <p:nvPr/>
          </p:nvPicPr>
          <p:blipFill>
            <a:blip r:embed="rId6"/>
            <a:stretch>
              <a:fillRect/>
            </a:stretch>
          </p:blipFill>
          <p:spPr>
            <a:xfrm>
              <a:off x="4162871" y="3400499"/>
              <a:ext cx="1076395" cy="1076395"/>
            </a:xfrm>
            <a:prstGeom prst="ellipse">
              <a:avLst/>
            </a:prstGeom>
          </p:spPr>
        </p:pic>
      </p:grpSp>
      <p:grpSp>
        <p:nvGrpSpPr>
          <p:cNvPr id="26" name="Group 25">
            <a:extLst>
              <a:ext uri="{FF2B5EF4-FFF2-40B4-BE49-F238E27FC236}">
                <a16:creationId xmlns:a16="http://schemas.microsoft.com/office/drawing/2014/main" id="{9C2DDFD1-1391-F09D-7F94-C1F58179DCD4}"/>
              </a:ext>
            </a:extLst>
          </p:cNvPr>
          <p:cNvGrpSpPr/>
          <p:nvPr/>
        </p:nvGrpSpPr>
        <p:grpSpPr>
          <a:xfrm>
            <a:off x="2263243" y="3625109"/>
            <a:ext cx="1260002" cy="1588733"/>
            <a:chOff x="7180669" y="3395373"/>
            <a:chExt cx="1260002" cy="1588733"/>
          </a:xfrm>
        </p:grpSpPr>
        <p:grpSp>
          <p:nvGrpSpPr>
            <p:cNvPr id="17" name="Group 16">
              <a:extLst>
                <a:ext uri="{FF2B5EF4-FFF2-40B4-BE49-F238E27FC236}">
                  <a16:creationId xmlns:a16="http://schemas.microsoft.com/office/drawing/2014/main" id="{A4B67DEA-B58B-73E8-E620-41B7D14D50D0}"/>
                </a:ext>
              </a:extLst>
            </p:cNvPr>
            <p:cNvGrpSpPr/>
            <p:nvPr/>
          </p:nvGrpSpPr>
          <p:grpSpPr>
            <a:xfrm>
              <a:off x="7180669" y="4476008"/>
              <a:ext cx="1260002" cy="508098"/>
              <a:chOff x="7180669" y="4476008"/>
              <a:chExt cx="1260002" cy="508098"/>
            </a:xfrm>
          </p:grpSpPr>
          <p:sp>
            <p:nvSpPr>
              <p:cNvPr id="25" name="TextBox 3">
                <a:extLst>
                  <a:ext uri="{FF2B5EF4-FFF2-40B4-BE49-F238E27FC236}">
                    <a16:creationId xmlns:a16="http://schemas.microsoft.com/office/drawing/2014/main" id="{689464EC-5C7E-5DDD-BF51-D5DB768CC383}"/>
                  </a:ext>
                </a:extLst>
              </p:cNvPr>
              <p:cNvSpPr txBox="1"/>
              <p:nvPr/>
            </p:nvSpPr>
            <p:spPr>
              <a:xfrm>
                <a:off x="7180669" y="4476008"/>
                <a:ext cx="1260002" cy="353944"/>
              </a:xfrm>
              <a:prstGeom prst="rect">
                <a:avLst/>
              </a:prstGeom>
              <a:noFill/>
            </p:spPr>
            <p:txBody>
              <a:bodyPr wrap="square" rtlCol="0">
                <a:spAutoFit/>
              </a:bodyPr>
              <a:lstStyle/>
              <a:p>
                <a:pPr algn="ctr"/>
                <a:r>
                  <a:rPr lang="en-US" sz="900" b="1" dirty="0"/>
                  <a:t>Clara </a:t>
                </a:r>
                <a:r>
                  <a:rPr lang="en-US" sz="900" b="1" dirty="0" err="1"/>
                  <a:t>Carlhammar</a:t>
                </a:r>
                <a:endParaRPr lang="en-US" sz="900" b="1" dirty="0"/>
              </a:p>
              <a:p>
                <a:pPr algn="ctr"/>
                <a:r>
                  <a:rPr lang="en-GB" sz="800" dirty="0"/>
                  <a:t>Head of Events</a:t>
                </a:r>
              </a:p>
            </p:txBody>
          </p:sp>
          <p:pic>
            <p:nvPicPr>
              <p:cNvPr id="28" name="Picture 18" descr="Linkedin logo - Kostenlose logo Icons">
                <a:hlinkClick r:id="rId7"/>
                <a:extLst>
                  <a:ext uri="{FF2B5EF4-FFF2-40B4-BE49-F238E27FC236}">
                    <a16:creationId xmlns:a16="http://schemas.microsoft.com/office/drawing/2014/main" id="{88859851-AD4B-3717-2F1B-FAC371CBDF6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416" t="1693" r="24416" b="1521"/>
              <a:stretch/>
            </p:blipFill>
            <p:spPr bwMode="auto">
              <a:xfrm>
                <a:off x="7602638" y="4819513"/>
                <a:ext cx="177897" cy="16459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descr="Download Mail Icon Vector Png - Email Png PNG Image with No Background -  PNGkey.com">
                <a:hlinkClick r:id="rId8"/>
                <a:extLst>
                  <a:ext uri="{FF2B5EF4-FFF2-40B4-BE49-F238E27FC236}">
                    <a16:creationId xmlns:a16="http://schemas.microsoft.com/office/drawing/2014/main" id="{E70F941F-200B-EEA2-8D01-A737F3BE692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66863" y="4819513"/>
                <a:ext cx="177896" cy="164593"/>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D5C72838-5D24-1DB5-5AD5-CFE197E26D36}"/>
                </a:ext>
              </a:extLst>
            </p:cNvPr>
            <p:cNvPicPr>
              <a:picLocks noChangeAspect="1"/>
            </p:cNvPicPr>
            <p:nvPr/>
          </p:nvPicPr>
          <p:blipFill>
            <a:blip r:embed="rId9"/>
            <a:stretch>
              <a:fillRect/>
            </a:stretch>
          </p:blipFill>
          <p:spPr>
            <a:xfrm>
              <a:off x="7283693" y="3395373"/>
              <a:ext cx="1076395" cy="1076395"/>
            </a:xfrm>
            <a:prstGeom prst="ellipse">
              <a:avLst/>
            </a:prstGeom>
          </p:spPr>
        </p:pic>
      </p:grpSp>
      <p:grpSp>
        <p:nvGrpSpPr>
          <p:cNvPr id="12" name="Group 11">
            <a:extLst>
              <a:ext uri="{FF2B5EF4-FFF2-40B4-BE49-F238E27FC236}">
                <a16:creationId xmlns:a16="http://schemas.microsoft.com/office/drawing/2014/main" id="{12399552-2894-5119-8795-A734DB959429}"/>
              </a:ext>
            </a:extLst>
          </p:cNvPr>
          <p:cNvGrpSpPr/>
          <p:nvPr/>
        </p:nvGrpSpPr>
        <p:grpSpPr>
          <a:xfrm>
            <a:off x="3736345" y="1777189"/>
            <a:ext cx="1260001" cy="1717844"/>
            <a:chOff x="3006789" y="1840632"/>
            <a:chExt cx="1260001" cy="1717844"/>
          </a:xfrm>
        </p:grpSpPr>
        <p:grpSp>
          <p:nvGrpSpPr>
            <p:cNvPr id="94" name="Gruppo 93">
              <a:extLst>
                <a:ext uri="{FF2B5EF4-FFF2-40B4-BE49-F238E27FC236}">
                  <a16:creationId xmlns:a16="http://schemas.microsoft.com/office/drawing/2014/main" id="{653A6105-0F44-5941-90F3-556483883459}"/>
                </a:ext>
              </a:extLst>
            </p:cNvPr>
            <p:cNvGrpSpPr/>
            <p:nvPr/>
          </p:nvGrpSpPr>
          <p:grpSpPr>
            <a:xfrm>
              <a:off x="3006789" y="2935143"/>
              <a:ext cx="1260001" cy="623333"/>
              <a:chOff x="-725729" y="2983626"/>
              <a:chExt cx="1308311" cy="649337"/>
            </a:xfrm>
          </p:grpSpPr>
          <p:grpSp>
            <p:nvGrpSpPr>
              <p:cNvPr id="95" name="Gruppo 5">
                <a:extLst>
                  <a:ext uri="{FF2B5EF4-FFF2-40B4-BE49-F238E27FC236}">
                    <a16:creationId xmlns:a16="http://schemas.microsoft.com/office/drawing/2014/main" id="{F7986F62-5DFA-5D4C-BB9B-C9DC8E4CFD2F}"/>
                  </a:ext>
                </a:extLst>
              </p:cNvPr>
              <p:cNvGrpSpPr/>
              <p:nvPr/>
            </p:nvGrpSpPr>
            <p:grpSpPr>
              <a:xfrm>
                <a:off x="-314206" y="3460482"/>
                <a:ext cx="448394" cy="172481"/>
                <a:chOff x="-2067685" y="1434632"/>
                <a:chExt cx="660782" cy="271939"/>
              </a:xfrm>
            </p:grpSpPr>
            <p:pic>
              <p:nvPicPr>
                <p:cNvPr id="99" name="Picture 18" descr="Linkedin logo - Kostenlose logo Icons">
                  <a:hlinkClick r:id="rId10"/>
                  <a:extLst>
                    <a:ext uri="{FF2B5EF4-FFF2-40B4-BE49-F238E27FC236}">
                      <a16:creationId xmlns:a16="http://schemas.microsoft.com/office/drawing/2014/main" id="{2BF04007-1093-5C4B-805D-1922970D0E1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416" t="1693" r="24416" b="1521"/>
                <a:stretch/>
              </p:blipFill>
              <p:spPr bwMode="auto">
                <a:xfrm>
                  <a:off x="-2067685" y="1434632"/>
                  <a:ext cx="272210" cy="270324"/>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2" descr="Download Mail Icon Vector Png - Email Png PNG Image with No Background -  PNGkey.com">
                  <a:hlinkClick r:id="rId11"/>
                  <a:extLst>
                    <a:ext uri="{FF2B5EF4-FFF2-40B4-BE49-F238E27FC236}">
                      <a16:creationId xmlns:a16="http://schemas.microsoft.com/office/drawing/2014/main" id="{B4844501-3346-3241-95DD-B4DBC524050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79113" y="1436241"/>
                  <a:ext cx="272210" cy="270330"/>
                </a:xfrm>
                <a:prstGeom prst="rect">
                  <a:avLst/>
                </a:prstGeom>
                <a:noFill/>
                <a:extLst>
                  <a:ext uri="{909E8E84-426E-40DD-AFC4-6F175D3DCCD1}">
                    <a14:hiddenFill xmlns:a14="http://schemas.microsoft.com/office/drawing/2010/main">
                      <a:solidFill>
                        <a:srgbClr val="FFFFFF"/>
                      </a:solidFill>
                    </a14:hiddenFill>
                  </a:ext>
                </a:extLst>
              </p:spPr>
            </p:pic>
          </p:grpSp>
          <p:sp>
            <p:nvSpPr>
              <p:cNvPr id="98" name="TextBox 63">
                <a:extLst>
                  <a:ext uri="{FF2B5EF4-FFF2-40B4-BE49-F238E27FC236}">
                    <a16:creationId xmlns:a16="http://schemas.microsoft.com/office/drawing/2014/main" id="{976C179A-5B61-C843-A2B0-8BB561DDA810}"/>
                  </a:ext>
                </a:extLst>
              </p:cNvPr>
              <p:cNvSpPr txBox="1"/>
              <p:nvPr/>
            </p:nvSpPr>
            <p:spPr>
              <a:xfrm>
                <a:off x="-725729" y="2983626"/>
                <a:ext cx="1308311" cy="496955"/>
              </a:xfrm>
              <a:prstGeom prst="rect">
                <a:avLst/>
              </a:prstGeom>
              <a:noFill/>
            </p:spPr>
            <p:txBody>
              <a:bodyPr wrap="square" rtlCol="0">
                <a:spAutoFit/>
              </a:bodyPr>
              <a:lstStyle/>
              <a:p>
                <a:pPr algn="ctr"/>
                <a:r>
                  <a:rPr lang="en-US" sz="900" b="1" dirty="0"/>
                  <a:t>Guillaume </a:t>
                </a:r>
                <a:r>
                  <a:rPr lang="en-US" sz="900" b="1" dirty="0" err="1"/>
                  <a:t>Abaz</a:t>
                </a:r>
                <a:endParaRPr lang="en-US" sz="900" b="1" dirty="0"/>
              </a:p>
              <a:p>
                <a:pPr algn="ctr"/>
                <a:r>
                  <a:rPr lang="en-GB" sz="800" b="1" dirty="0">
                    <a:solidFill>
                      <a:schemeClr val="bg1"/>
                    </a:solidFill>
                  </a:rPr>
                  <a:t>President</a:t>
                </a:r>
                <a:r>
                  <a:rPr lang="en-GB" sz="800" dirty="0"/>
                  <a:t>, Head of Public Relations</a:t>
                </a:r>
              </a:p>
            </p:txBody>
          </p:sp>
        </p:grpSp>
        <p:pic>
          <p:nvPicPr>
            <p:cNvPr id="4" name="Picture 3">
              <a:extLst>
                <a:ext uri="{FF2B5EF4-FFF2-40B4-BE49-F238E27FC236}">
                  <a16:creationId xmlns:a16="http://schemas.microsoft.com/office/drawing/2014/main" id="{C399A179-BDE1-C653-1B81-66A0E55EC24B}"/>
                </a:ext>
              </a:extLst>
            </p:cNvPr>
            <p:cNvPicPr>
              <a:picLocks noChangeAspect="1"/>
            </p:cNvPicPr>
            <p:nvPr/>
          </p:nvPicPr>
          <p:blipFill>
            <a:blip r:embed="rId12"/>
            <a:stretch>
              <a:fillRect/>
            </a:stretch>
          </p:blipFill>
          <p:spPr>
            <a:xfrm>
              <a:off x="3077137" y="1840632"/>
              <a:ext cx="1112251" cy="1112251"/>
            </a:xfrm>
            <a:prstGeom prst="ellipse">
              <a:avLst/>
            </a:prstGeom>
          </p:spPr>
        </p:pic>
      </p:grpSp>
      <p:grpSp>
        <p:nvGrpSpPr>
          <p:cNvPr id="11" name="Group 10">
            <a:extLst>
              <a:ext uri="{FF2B5EF4-FFF2-40B4-BE49-F238E27FC236}">
                <a16:creationId xmlns:a16="http://schemas.microsoft.com/office/drawing/2014/main" id="{E1B3CF18-5D7C-3BB6-72F6-3FF479815D6F}"/>
              </a:ext>
            </a:extLst>
          </p:cNvPr>
          <p:cNvGrpSpPr/>
          <p:nvPr/>
        </p:nvGrpSpPr>
        <p:grpSpPr>
          <a:xfrm>
            <a:off x="2218385" y="1762373"/>
            <a:ext cx="1260001" cy="1721309"/>
            <a:chOff x="4877294" y="1746822"/>
            <a:chExt cx="1260001" cy="1721309"/>
          </a:xfrm>
        </p:grpSpPr>
        <p:sp>
          <p:nvSpPr>
            <p:cNvPr id="128" name="TextBox 63">
              <a:extLst>
                <a:ext uri="{FF2B5EF4-FFF2-40B4-BE49-F238E27FC236}">
                  <a16:creationId xmlns:a16="http://schemas.microsoft.com/office/drawing/2014/main" id="{A3332197-161A-6B45-AAA8-1A9A2BE4E33F}"/>
                </a:ext>
              </a:extLst>
            </p:cNvPr>
            <p:cNvSpPr txBox="1"/>
            <p:nvPr/>
          </p:nvSpPr>
          <p:spPr>
            <a:xfrm>
              <a:off x="4877294" y="2859073"/>
              <a:ext cx="1260001" cy="477054"/>
            </a:xfrm>
            <a:prstGeom prst="rect">
              <a:avLst/>
            </a:prstGeom>
            <a:noFill/>
          </p:spPr>
          <p:txBody>
            <a:bodyPr wrap="square" rtlCol="0">
              <a:spAutoFit/>
            </a:bodyPr>
            <a:lstStyle/>
            <a:p>
              <a:pPr algn="ctr"/>
              <a:r>
                <a:rPr lang="en-US" sz="900" b="1" dirty="0"/>
                <a:t>Michelangelo Mauro</a:t>
              </a:r>
            </a:p>
            <a:p>
              <a:pPr algn="ctr"/>
              <a:r>
                <a:rPr lang="en-GB" sz="800" b="1" dirty="0">
                  <a:solidFill>
                    <a:schemeClr val="bg1"/>
                  </a:solidFill>
                </a:rPr>
                <a:t>Vice-President</a:t>
              </a:r>
              <a:r>
                <a:rPr lang="en-GB" sz="800" dirty="0"/>
                <a:t>, Head of Generalist</a:t>
              </a:r>
            </a:p>
          </p:txBody>
        </p:sp>
        <p:pic>
          <p:nvPicPr>
            <p:cNvPr id="47" name="Picture 18" descr="Linkedin logo - Kostenlose logo Icons">
              <a:hlinkClick r:id="rId13"/>
              <a:extLst>
                <a:ext uri="{FF2B5EF4-FFF2-40B4-BE49-F238E27FC236}">
                  <a16:creationId xmlns:a16="http://schemas.microsoft.com/office/drawing/2014/main" id="{6B8829A0-3A68-FB49-AA5E-BC79CD2AE68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416" t="1693" r="24416" b="1521"/>
            <a:stretch/>
          </p:blipFill>
          <p:spPr bwMode="auto">
            <a:xfrm>
              <a:off x="5261020" y="3283982"/>
              <a:ext cx="199036" cy="18414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2" descr="Download Mail Icon Vector Png - Email Png PNG Image with No Background -  PNGkey.com">
              <a:hlinkClick r:id="rId14"/>
              <a:extLst>
                <a:ext uri="{FF2B5EF4-FFF2-40B4-BE49-F238E27FC236}">
                  <a16:creationId xmlns:a16="http://schemas.microsoft.com/office/drawing/2014/main" id="{DE0A30AB-5FB5-694A-A7D7-87D0D89D65C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43238" y="3291975"/>
              <a:ext cx="177896" cy="1645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3A0BBE7-3125-8409-9EE1-DBEB0814259D}"/>
                </a:ext>
              </a:extLst>
            </p:cNvPr>
            <p:cNvPicPr>
              <a:picLocks noChangeAspect="1"/>
            </p:cNvPicPr>
            <p:nvPr/>
          </p:nvPicPr>
          <p:blipFill>
            <a:blip r:embed="rId15"/>
            <a:stretch>
              <a:fillRect/>
            </a:stretch>
          </p:blipFill>
          <p:spPr>
            <a:xfrm>
              <a:off x="4972998" y="1746822"/>
              <a:ext cx="1112251" cy="1112251"/>
            </a:xfrm>
            <a:prstGeom prst="ellipse">
              <a:avLst/>
            </a:prstGeom>
          </p:spPr>
        </p:pic>
      </p:grpSp>
      <p:grpSp>
        <p:nvGrpSpPr>
          <p:cNvPr id="10" name="Group 9">
            <a:extLst>
              <a:ext uri="{FF2B5EF4-FFF2-40B4-BE49-F238E27FC236}">
                <a16:creationId xmlns:a16="http://schemas.microsoft.com/office/drawing/2014/main" id="{1223B696-2BCE-C907-1943-0E371055D92D}"/>
              </a:ext>
            </a:extLst>
          </p:cNvPr>
          <p:cNvGrpSpPr/>
          <p:nvPr/>
        </p:nvGrpSpPr>
        <p:grpSpPr>
          <a:xfrm>
            <a:off x="5154494" y="1772403"/>
            <a:ext cx="1260001" cy="1636267"/>
            <a:chOff x="724681" y="3356596"/>
            <a:chExt cx="1260001" cy="1636267"/>
          </a:xfrm>
        </p:grpSpPr>
        <p:pic>
          <p:nvPicPr>
            <p:cNvPr id="7" name="Picture 6">
              <a:extLst>
                <a:ext uri="{FF2B5EF4-FFF2-40B4-BE49-F238E27FC236}">
                  <a16:creationId xmlns:a16="http://schemas.microsoft.com/office/drawing/2014/main" id="{5B7B7035-DF0F-3FEA-8BDA-4391DB6D7D1A}"/>
                </a:ext>
              </a:extLst>
            </p:cNvPr>
            <p:cNvPicPr>
              <a:picLocks noChangeAspect="1"/>
            </p:cNvPicPr>
            <p:nvPr/>
          </p:nvPicPr>
          <p:blipFill>
            <a:blip r:embed="rId16"/>
            <a:stretch>
              <a:fillRect/>
            </a:stretch>
          </p:blipFill>
          <p:spPr>
            <a:xfrm>
              <a:off x="803932" y="3356596"/>
              <a:ext cx="1155532" cy="1155532"/>
            </a:xfrm>
            <a:prstGeom prst="ellipse">
              <a:avLst/>
            </a:prstGeom>
          </p:spPr>
        </p:pic>
        <p:grpSp>
          <p:nvGrpSpPr>
            <p:cNvPr id="9" name="Group 8">
              <a:extLst>
                <a:ext uri="{FF2B5EF4-FFF2-40B4-BE49-F238E27FC236}">
                  <a16:creationId xmlns:a16="http://schemas.microsoft.com/office/drawing/2014/main" id="{4DFEE078-79F8-8217-4DAB-EDE84BB11744}"/>
                </a:ext>
              </a:extLst>
            </p:cNvPr>
            <p:cNvGrpSpPr/>
            <p:nvPr/>
          </p:nvGrpSpPr>
          <p:grpSpPr>
            <a:xfrm>
              <a:off x="724681" y="4490711"/>
              <a:ext cx="1260001" cy="502152"/>
              <a:chOff x="724681" y="4490711"/>
              <a:chExt cx="1260001" cy="502152"/>
            </a:xfrm>
          </p:grpSpPr>
          <p:pic>
            <p:nvPicPr>
              <p:cNvPr id="49" name="Picture 18" descr="Linkedin logo - Kostenlose logo Icons">
                <a:hlinkClick r:id="rId17"/>
                <a:extLst>
                  <a:ext uri="{FF2B5EF4-FFF2-40B4-BE49-F238E27FC236}">
                    <a16:creationId xmlns:a16="http://schemas.microsoft.com/office/drawing/2014/main" id="{B19A0C60-BF8D-A743-A369-E4BB7EAD2E1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416" t="1693" r="24416" b="1521"/>
              <a:stretch/>
            </p:blipFill>
            <p:spPr bwMode="auto">
              <a:xfrm>
                <a:off x="1094455" y="4828272"/>
                <a:ext cx="177897" cy="16459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Download Mail Icon Vector Png - Email Png PNG Image with No Background -  PNGkey.com">
                <a:hlinkClick r:id="rId18"/>
                <a:extLst>
                  <a:ext uri="{FF2B5EF4-FFF2-40B4-BE49-F238E27FC236}">
                    <a16:creationId xmlns:a16="http://schemas.microsoft.com/office/drawing/2014/main" id="{2B2221AD-E5D3-0F4C-9559-1691B9F545B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81295" y="4817228"/>
                <a:ext cx="177896" cy="1645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
                <a:extLst>
                  <a:ext uri="{FF2B5EF4-FFF2-40B4-BE49-F238E27FC236}">
                    <a16:creationId xmlns:a16="http://schemas.microsoft.com/office/drawing/2014/main" id="{D645C3AB-40BF-7554-3C51-4845F3007F90}"/>
                  </a:ext>
                </a:extLst>
              </p:cNvPr>
              <p:cNvSpPr txBox="1"/>
              <p:nvPr/>
            </p:nvSpPr>
            <p:spPr>
              <a:xfrm>
                <a:off x="724681" y="4490711"/>
                <a:ext cx="1260001" cy="353942"/>
              </a:xfrm>
              <a:prstGeom prst="rect">
                <a:avLst/>
              </a:prstGeom>
              <a:noFill/>
            </p:spPr>
            <p:txBody>
              <a:bodyPr wrap="square" rtlCol="0">
                <a:spAutoFit/>
              </a:bodyPr>
              <a:lstStyle/>
              <a:p>
                <a:pPr algn="ctr"/>
                <a:r>
                  <a:rPr lang="en-US" sz="900" b="1" dirty="0"/>
                  <a:t>Catharina </a:t>
                </a:r>
                <a:r>
                  <a:rPr lang="en-US" sz="900" b="1" dirty="0" err="1"/>
                  <a:t>Gärtner</a:t>
                </a:r>
                <a:endParaRPr lang="en-US" sz="900" b="1" dirty="0"/>
              </a:p>
              <a:p>
                <a:pPr algn="ctr"/>
                <a:r>
                  <a:rPr lang="en-GB" sz="800" dirty="0"/>
                  <a:t>Head of M&amp;A</a:t>
                </a:r>
              </a:p>
            </p:txBody>
          </p:sp>
        </p:grpSp>
      </p:grpSp>
      <p:grpSp>
        <p:nvGrpSpPr>
          <p:cNvPr id="23" name="Group 22">
            <a:extLst>
              <a:ext uri="{FF2B5EF4-FFF2-40B4-BE49-F238E27FC236}">
                <a16:creationId xmlns:a16="http://schemas.microsoft.com/office/drawing/2014/main" id="{7A9817F8-5297-EA0C-F10D-839DC739C897}"/>
              </a:ext>
            </a:extLst>
          </p:cNvPr>
          <p:cNvGrpSpPr/>
          <p:nvPr/>
        </p:nvGrpSpPr>
        <p:grpSpPr>
          <a:xfrm>
            <a:off x="5122823" y="3625109"/>
            <a:ext cx="1260002" cy="1601450"/>
            <a:chOff x="5600648" y="3384707"/>
            <a:chExt cx="1260002" cy="1601450"/>
          </a:xfrm>
        </p:grpSpPr>
        <p:grpSp>
          <p:nvGrpSpPr>
            <p:cNvPr id="21" name="Group 20">
              <a:extLst>
                <a:ext uri="{FF2B5EF4-FFF2-40B4-BE49-F238E27FC236}">
                  <a16:creationId xmlns:a16="http://schemas.microsoft.com/office/drawing/2014/main" id="{589CA878-3A47-8BDB-FDE6-5255D0EEB4E6}"/>
                </a:ext>
              </a:extLst>
            </p:cNvPr>
            <p:cNvGrpSpPr/>
            <p:nvPr/>
          </p:nvGrpSpPr>
          <p:grpSpPr>
            <a:xfrm>
              <a:off x="5600648" y="4461102"/>
              <a:ext cx="1260002" cy="525055"/>
              <a:chOff x="5600648" y="4461102"/>
              <a:chExt cx="1260002" cy="525055"/>
            </a:xfrm>
          </p:grpSpPr>
          <p:sp>
            <p:nvSpPr>
              <p:cNvPr id="88" name="TextBox 3">
                <a:extLst>
                  <a:ext uri="{FF2B5EF4-FFF2-40B4-BE49-F238E27FC236}">
                    <a16:creationId xmlns:a16="http://schemas.microsoft.com/office/drawing/2014/main" id="{FB4F9DD4-6100-154F-93A4-393B266A6FAC}"/>
                  </a:ext>
                </a:extLst>
              </p:cNvPr>
              <p:cNvSpPr txBox="1"/>
              <p:nvPr/>
            </p:nvSpPr>
            <p:spPr>
              <a:xfrm>
                <a:off x="5600648" y="4461102"/>
                <a:ext cx="1260002" cy="353943"/>
              </a:xfrm>
              <a:prstGeom prst="rect">
                <a:avLst/>
              </a:prstGeom>
              <a:noFill/>
            </p:spPr>
            <p:txBody>
              <a:bodyPr wrap="square" rtlCol="0">
                <a:spAutoFit/>
              </a:bodyPr>
              <a:lstStyle/>
              <a:p>
                <a:pPr algn="ctr"/>
                <a:r>
                  <a:rPr lang="en-US" sz="900" b="1" dirty="0"/>
                  <a:t>Matteo </a:t>
                </a:r>
                <a:r>
                  <a:rPr lang="en-US" sz="900" b="1" dirty="0" err="1"/>
                  <a:t>Nesiti</a:t>
                </a:r>
                <a:endParaRPr lang="en-US" sz="900" b="1" dirty="0"/>
              </a:p>
              <a:p>
                <a:pPr algn="ctr"/>
                <a:r>
                  <a:rPr lang="en-GB" sz="800" dirty="0"/>
                  <a:t>Head of Operations</a:t>
                </a:r>
              </a:p>
            </p:txBody>
          </p:sp>
          <p:pic>
            <p:nvPicPr>
              <p:cNvPr id="55" name="Picture 18" descr="Linkedin logo - Kostenlose logo Icons">
                <a:hlinkClick r:id="rId7"/>
                <a:extLst>
                  <a:ext uri="{FF2B5EF4-FFF2-40B4-BE49-F238E27FC236}">
                    <a16:creationId xmlns:a16="http://schemas.microsoft.com/office/drawing/2014/main" id="{C2E15EDF-5E50-3B41-BC43-BBEEAF0502D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416" t="1693" r="24416" b="1521"/>
              <a:stretch/>
            </p:blipFill>
            <p:spPr bwMode="auto">
              <a:xfrm>
                <a:off x="6024732" y="4821566"/>
                <a:ext cx="177897" cy="16459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2" descr="Download Mail Icon Vector Png - Email Png PNG Image with No Background -  PNGkey.com">
                <a:hlinkClick r:id="rId8"/>
                <a:extLst>
                  <a:ext uri="{FF2B5EF4-FFF2-40B4-BE49-F238E27FC236}">
                    <a16:creationId xmlns:a16="http://schemas.microsoft.com/office/drawing/2014/main" id="{C09D99A8-BD62-9F4A-88F9-FA2A5C9161D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62321" y="4821564"/>
                <a:ext cx="177896" cy="164593"/>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a:extLst>
                <a:ext uri="{FF2B5EF4-FFF2-40B4-BE49-F238E27FC236}">
                  <a16:creationId xmlns:a16="http://schemas.microsoft.com/office/drawing/2014/main" id="{56C4353A-6778-8238-6427-762E1E2CC6BB}"/>
                </a:ext>
              </a:extLst>
            </p:cNvPr>
            <p:cNvPicPr>
              <a:picLocks noChangeAspect="1"/>
            </p:cNvPicPr>
            <p:nvPr/>
          </p:nvPicPr>
          <p:blipFill>
            <a:blip r:embed="rId19"/>
            <a:stretch>
              <a:fillRect/>
            </a:stretch>
          </p:blipFill>
          <p:spPr>
            <a:xfrm>
              <a:off x="5724123" y="3384707"/>
              <a:ext cx="1076395" cy="1076395"/>
            </a:xfrm>
            <a:prstGeom prst="ellipse">
              <a:avLst/>
            </a:prstGeom>
          </p:spPr>
        </p:pic>
      </p:grpSp>
      <p:sp>
        <p:nvSpPr>
          <p:cNvPr id="14" name="Date Placeholder 3">
            <a:extLst>
              <a:ext uri="{FF2B5EF4-FFF2-40B4-BE49-F238E27FC236}">
                <a16:creationId xmlns:a16="http://schemas.microsoft.com/office/drawing/2014/main" id="{52551DD4-8E4B-9B78-955F-F5B1C7FD8EC3}"/>
              </a:ext>
            </a:extLst>
          </p:cNvPr>
          <p:cNvSpPr txBox="1">
            <a:spLocks/>
          </p:cNvSpPr>
          <p:nvPr/>
        </p:nvSpPr>
        <p:spPr>
          <a:xfrm>
            <a:off x="35768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November 20, 2024</a:t>
            </a:r>
          </a:p>
        </p:txBody>
      </p:sp>
    </p:spTree>
    <p:extLst>
      <p:ext uri="{BB962C8B-B14F-4D97-AF65-F5344CB8AC3E}">
        <p14:creationId xmlns:p14="http://schemas.microsoft.com/office/powerpoint/2010/main" val="1655740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B1CF-E3A4-4AB5-9018-6A01E5DAD86F}"/>
              </a:ext>
            </a:extLst>
          </p:cNvPr>
          <p:cNvSpPr>
            <a:spLocks noGrp="1"/>
          </p:cNvSpPr>
          <p:nvPr>
            <p:ph type="title"/>
          </p:nvPr>
        </p:nvSpPr>
        <p:spPr/>
        <p:txBody>
          <a:bodyPr/>
          <a:lstStyle/>
          <a:p>
            <a:r>
              <a:rPr lang="en-US" dirty="0"/>
              <a:t>What we do</a:t>
            </a:r>
          </a:p>
        </p:txBody>
      </p:sp>
      <p:sp>
        <p:nvSpPr>
          <p:cNvPr id="4" name="Slide Number Placeholder 3">
            <a:extLst>
              <a:ext uri="{FF2B5EF4-FFF2-40B4-BE49-F238E27FC236}">
                <a16:creationId xmlns:a16="http://schemas.microsoft.com/office/drawing/2014/main" id="{75CFC5E2-BB19-4655-864C-75A077279EDB}"/>
              </a:ext>
            </a:extLst>
          </p:cNvPr>
          <p:cNvSpPr>
            <a:spLocks noGrp="1"/>
          </p:cNvSpPr>
          <p:nvPr>
            <p:ph type="sldNum" sz="quarter" idx="12"/>
          </p:nvPr>
        </p:nvSpPr>
        <p:spPr/>
        <p:txBody>
          <a:bodyPr/>
          <a:lstStyle/>
          <a:p>
            <a:fld id="{330EA680-D336-4FF7-8B7A-9848BB0A1C32}" type="slidenum">
              <a:rPr lang="en-US" smtClean="0"/>
              <a:t>4</a:t>
            </a:fld>
            <a:endParaRPr lang="en-US"/>
          </a:p>
        </p:txBody>
      </p:sp>
      <p:sp>
        <p:nvSpPr>
          <p:cNvPr id="5" name="Text Placeholder 4">
            <a:extLst>
              <a:ext uri="{FF2B5EF4-FFF2-40B4-BE49-F238E27FC236}">
                <a16:creationId xmlns:a16="http://schemas.microsoft.com/office/drawing/2014/main" id="{1EECFE0C-D8A2-452B-ADAF-B20151A7C604}"/>
              </a:ext>
            </a:extLst>
          </p:cNvPr>
          <p:cNvSpPr>
            <a:spLocks noGrp="1"/>
          </p:cNvSpPr>
          <p:nvPr>
            <p:ph type="body" sz="quarter" idx="13"/>
          </p:nvPr>
        </p:nvSpPr>
        <p:spPr/>
        <p:txBody>
          <a:bodyPr/>
          <a:lstStyle/>
          <a:p>
            <a:endParaRPr lang="en-CH"/>
          </a:p>
        </p:txBody>
      </p:sp>
      <p:sp>
        <p:nvSpPr>
          <p:cNvPr id="8" name="Content Placeholder 2">
            <a:extLst>
              <a:ext uri="{FF2B5EF4-FFF2-40B4-BE49-F238E27FC236}">
                <a16:creationId xmlns:a16="http://schemas.microsoft.com/office/drawing/2014/main" id="{4F2E5787-FFB7-634C-8B79-A1358CD24F3E}"/>
              </a:ext>
            </a:extLst>
          </p:cNvPr>
          <p:cNvSpPr txBox="1">
            <a:spLocks/>
          </p:cNvSpPr>
          <p:nvPr/>
        </p:nvSpPr>
        <p:spPr>
          <a:xfrm>
            <a:off x="356695" y="1412834"/>
            <a:ext cx="8429625" cy="425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b="1" i="0" u="none" strike="noStrike" dirty="0">
                <a:solidFill>
                  <a:schemeClr val="tx2"/>
                </a:solidFill>
                <a:effectLst/>
              </a:rPr>
              <a:t>We explore emerging fintech topics through various channels.</a:t>
            </a:r>
            <a:endParaRPr lang="en-US" sz="1500" b="1" dirty="0">
              <a:solidFill>
                <a:schemeClr val="tx2"/>
              </a:solidFill>
            </a:endParaRPr>
          </a:p>
        </p:txBody>
      </p:sp>
      <p:grpSp>
        <p:nvGrpSpPr>
          <p:cNvPr id="7" name="Group 6">
            <a:extLst>
              <a:ext uri="{FF2B5EF4-FFF2-40B4-BE49-F238E27FC236}">
                <a16:creationId xmlns:a16="http://schemas.microsoft.com/office/drawing/2014/main" id="{119DF69E-BE80-9E9E-F738-8A0709F55137}"/>
              </a:ext>
            </a:extLst>
          </p:cNvPr>
          <p:cNvGrpSpPr/>
          <p:nvPr/>
        </p:nvGrpSpPr>
        <p:grpSpPr>
          <a:xfrm>
            <a:off x="1084855" y="1958182"/>
            <a:ext cx="1980000" cy="3250318"/>
            <a:chOff x="404925" y="1943731"/>
            <a:chExt cx="1980000" cy="3250318"/>
          </a:xfrm>
        </p:grpSpPr>
        <p:sp>
          <p:nvSpPr>
            <p:cNvPr id="6" name="Rettangolo con angoli arrotondati 5">
              <a:extLst>
                <a:ext uri="{FF2B5EF4-FFF2-40B4-BE49-F238E27FC236}">
                  <a16:creationId xmlns:a16="http://schemas.microsoft.com/office/drawing/2014/main" id="{D25F9401-053D-354D-BB5C-7184E9F380A9}"/>
                </a:ext>
              </a:extLst>
            </p:cNvPr>
            <p:cNvSpPr/>
            <p:nvPr/>
          </p:nvSpPr>
          <p:spPr>
            <a:xfrm>
              <a:off x="404925" y="1943731"/>
              <a:ext cx="1980000" cy="3250318"/>
            </a:xfrm>
            <a:prstGeom prst="roundRect">
              <a:avLst/>
            </a:prstGeom>
            <a:ln>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F7DCF119-3490-A041-8BC3-EA1CC28BFEDB}"/>
                </a:ext>
              </a:extLst>
            </p:cNvPr>
            <p:cNvSpPr txBox="1"/>
            <p:nvPr/>
          </p:nvSpPr>
          <p:spPr>
            <a:xfrm>
              <a:off x="961423" y="1976150"/>
              <a:ext cx="849913" cy="246221"/>
            </a:xfrm>
            <a:prstGeom prst="rect">
              <a:avLst/>
            </a:prstGeom>
            <a:noFill/>
          </p:spPr>
          <p:txBody>
            <a:bodyPr wrap="none" rtlCol="0">
              <a:spAutoFit/>
            </a:bodyPr>
            <a:lstStyle/>
            <a:p>
              <a:r>
                <a:rPr lang="en-US" sz="1000" b="1">
                  <a:solidFill>
                    <a:schemeClr val="tx2">
                      <a:lumMod val="50000"/>
                    </a:schemeClr>
                  </a:solidFill>
                  <a:latin typeface="Arial" panose="020B0604020202020204" pitchFamily="34" charset="0"/>
                  <a:cs typeface="Arial" panose="020B0604020202020204" pitchFamily="34" charset="0"/>
                </a:rPr>
                <a:t>Slides sets</a:t>
              </a:r>
            </a:p>
          </p:txBody>
        </p:sp>
        <p:pic>
          <p:nvPicPr>
            <p:cNvPr id="18" name="Immagine 17">
              <a:extLst>
                <a:ext uri="{FF2B5EF4-FFF2-40B4-BE49-F238E27FC236}">
                  <a16:creationId xmlns:a16="http://schemas.microsoft.com/office/drawing/2014/main" id="{D6C790C8-A410-AE46-BF7F-3EBCAE988C2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3276" y="3401554"/>
              <a:ext cx="1584000" cy="1584000"/>
            </a:xfrm>
            <a:prstGeom prst="roundRect">
              <a:avLst/>
            </a:prstGeom>
            <a:effectLst>
              <a:outerShdw blurRad="50800" dist="38100" dir="2700000" algn="tl" rotWithShape="0">
                <a:prstClr val="black">
                  <a:alpha val="40000"/>
                </a:prstClr>
              </a:outerShdw>
            </a:effectLst>
          </p:spPr>
        </p:pic>
        <p:sp>
          <p:nvSpPr>
            <p:cNvPr id="24" name="CasellaDiTesto 23">
              <a:extLst>
                <a:ext uri="{FF2B5EF4-FFF2-40B4-BE49-F238E27FC236}">
                  <a16:creationId xmlns:a16="http://schemas.microsoft.com/office/drawing/2014/main" id="{10E6F032-8096-844F-BAD2-E725562A6E0C}"/>
                </a:ext>
              </a:extLst>
            </p:cNvPr>
            <p:cNvSpPr txBox="1"/>
            <p:nvPr/>
          </p:nvSpPr>
          <p:spPr>
            <a:xfrm>
              <a:off x="598805" y="2254790"/>
              <a:ext cx="1612943" cy="1169551"/>
            </a:xfrm>
            <a:prstGeom prst="rect">
              <a:avLst/>
            </a:prstGeom>
            <a:noFill/>
          </p:spPr>
          <p:txBody>
            <a:bodyPr wrap="square" rtlCol="0">
              <a:spAutoFit/>
            </a:bodyPr>
            <a:lstStyle/>
            <a:p>
              <a:pPr algn="ctr"/>
              <a:r>
                <a:rPr lang="en-GB" sz="1000" dirty="0">
                  <a:latin typeface="Arial" panose="020B0604020202020204" pitchFamily="34" charset="0"/>
                  <a:cs typeface="Arial" panose="020B0604020202020204" pitchFamily="34" charset="0"/>
                </a:rPr>
                <a:t>BSFS advocates for the creation of slide decks, as they are </a:t>
              </a:r>
              <a:r>
                <a:rPr lang="en-GB" sz="1000" b="1" dirty="0">
                  <a:latin typeface="Arial" panose="020B0604020202020204" pitchFamily="34" charset="0"/>
                  <a:cs typeface="Arial" panose="020B0604020202020204" pitchFamily="34" charset="0"/>
                </a:rPr>
                <a:t>more accessible and quicker to read</a:t>
              </a:r>
              <a:r>
                <a:rPr lang="en-GB" sz="1000" dirty="0">
                  <a:latin typeface="Arial" panose="020B0604020202020204" pitchFamily="34" charset="0"/>
                  <a:cs typeface="Arial" panose="020B0604020202020204" pitchFamily="34" charset="0"/>
                </a:rPr>
                <a:t>, making them an efficient way to convey information.</a:t>
              </a:r>
              <a:endParaRPr lang="en-US" sz="1000"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29497440-46B3-BD4E-BA32-1F62AB0E61AC}"/>
              </a:ext>
            </a:extLst>
          </p:cNvPr>
          <p:cNvGrpSpPr/>
          <p:nvPr/>
        </p:nvGrpSpPr>
        <p:grpSpPr>
          <a:xfrm>
            <a:off x="3607820" y="1925597"/>
            <a:ext cx="1980000" cy="3250318"/>
            <a:chOff x="3607820" y="1925597"/>
            <a:chExt cx="1980000" cy="3250318"/>
          </a:xfrm>
        </p:grpSpPr>
        <p:sp>
          <p:nvSpPr>
            <p:cNvPr id="30" name="Rettangolo con angoli arrotondati 29">
              <a:extLst>
                <a:ext uri="{FF2B5EF4-FFF2-40B4-BE49-F238E27FC236}">
                  <a16:creationId xmlns:a16="http://schemas.microsoft.com/office/drawing/2014/main" id="{41E2A22B-5A67-1E4B-ADF0-C2B956967E7A}"/>
                </a:ext>
              </a:extLst>
            </p:cNvPr>
            <p:cNvSpPr/>
            <p:nvPr/>
          </p:nvSpPr>
          <p:spPr>
            <a:xfrm>
              <a:off x="3607820" y="1925597"/>
              <a:ext cx="1980000" cy="3250318"/>
            </a:xfrm>
            <a:prstGeom prst="roundRect">
              <a:avLst/>
            </a:prstGeom>
            <a:ln>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a:extLst>
                <a:ext uri="{FF2B5EF4-FFF2-40B4-BE49-F238E27FC236}">
                  <a16:creationId xmlns:a16="http://schemas.microsoft.com/office/drawing/2014/main" id="{BAC40195-4059-3F42-889C-31631626E92B}"/>
                </a:ext>
              </a:extLst>
            </p:cNvPr>
            <p:cNvSpPr txBox="1"/>
            <p:nvPr/>
          </p:nvSpPr>
          <p:spPr>
            <a:xfrm>
              <a:off x="3958863" y="1990600"/>
              <a:ext cx="1277914" cy="246221"/>
            </a:xfrm>
            <a:prstGeom prst="rect">
              <a:avLst/>
            </a:prstGeom>
            <a:noFill/>
          </p:spPr>
          <p:txBody>
            <a:bodyPr wrap="none" rtlCol="0">
              <a:spAutoFit/>
            </a:bodyPr>
            <a:lstStyle/>
            <a:p>
              <a:r>
                <a:rPr lang="en-US" sz="1000" b="1" dirty="0">
                  <a:solidFill>
                    <a:schemeClr val="tx2">
                      <a:lumMod val="50000"/>
                    </a:schemeClr>
                  </a:solidFill>
                  <a:latin typeface="Arial" panose="020B0604020202020204" pitchFamily="34" charset="0"/>
                  <a:cs typeface="Arial" panose="020B0604020202020204" pitchFamily="34" charset="0"/>
                </a:rPr>
                <a:t>Research Reports</a:t>
              </a:r>
            </a:p>
          </p:txBody>
        </p:sp>
        <p:sp>
          <p:nvSpPr>
            <p:cNvPr id="26" name="CasellaDiTesto 25">
              <a:extLst>
                <a:ext uri="{FF2B5EF4-FFF2-40B4-BE49-F238E27FC236}">
                  <a16:creationId xmlns:a16="http://schemas.microsoft.com/office/drawing/2014/main" id="{0A16B9D6-7707-2F49-9AF7-4AEDFAC1B58D}"/>
                </a:ext>
              </a:extLst>
            </p:cNvPr>
            <p:cNvSpPr txBox="1"/>
            <p:nvPr/>
          </p:nvSpPr>
          <p:spPr>
            <a:xfrm rot="10800000" flipV="1">
              <a:off x="3762419" y="2317470"/>
              <a:ext cx="1670802" cy="1015663"/>
            </a:xfrm>
            <a:prstGeom prst="rect">
              <a:avLst/>
            </a:prstGeom>
            <a:noFill/>
          </p:spPr>
          <p:txBody>
            <a:bodyPr wrap="square" lIns="91440" tIns="45720" rIns="91440" bIns="45720" rtlCol="0" anchor="t">
              <a:spAutoFit/>
            </a:bodyPr>
            <a:lstStyle/>
            <a:p>
              <a:pPr algn="ctr"/>
              <a:r>
                <a:rPr lang="en-US" sz="1000" dirty="0">
                  <a:latin typeface="Arial" panose="020B0604020202020204" pitchFamily="34" charset="0"/>
                  <a:cs typeface="Arial" panose="020B0604020202020204" pitchFamily="34" charset="0"/>
                </a:rPr>
                <a:t>Reports </a:t>
              </a:r>
              <a:r>
                <a:rPr lang="en-US" sz="1000" b="1" dirty="0">
                  <a:latin typeface="Arial" panose="020B0604020202020204" pitchFamily="34" charset="0"/>
                  <a:cs typeface="Arial" panose="020B0604020202020204" pitchFamily="34" charset="0"/>
                </a:rPr>
                <a:t>that tackle a subject in depth </a:t>
              </a:r>
              <a:r>
                <a:rPr lang="en-US" sz="1000" dirty="0">
                  <a:latin typeface="Arial" panose="020B0604020202020204" pitchFamily="34" charset="0"/>
                  <a:cs typeface="Arial" panose="020B0604020202020204" pitchFamily="34" charset="0"/>
                </a:rPr>
                <a:t>aim to gain a comprehensive view of a specific topic based on </a:t>
              </a:r>
              <a:r>
                <a:rPr lang="en-US" sz="1000" b="1" dirty="0">
                  <a:latin typeface="Arial" panose="020B0604020202020204" pitchFamily="34" charset="0"/>
                  <a:cs typeface="Arial" panose="020B0604020202020204" pitchFamily="34" charset="0"/>
                </a:rPr>
                <a:t>strong research</a:t>
              </a:r>
              <a:r>
                <a:rPr lang="en-US" sz="1000" dirty="0">
                  <a:latin typeface="Arial" panose="020B0604020202020204" pitchFamily="34" charset="0"/>
                  <a:cs typeface="Arial" panose="020B0604020202020204" pitchFamily="34" charset="0"/>
                </a:rPr>
                <a:t>. </a:t>
              </a:r>
              <a:endParaRPr lang="it-IT" sz="1000" dirty="0">
                <a:latin typeface="Arial" panose="020B0604020202020204" pitchFamily="34" charset="0"/>
                <a:cs typeface="Arial" panose="020B0604020202020204" pitchFamily="34" charset="0"/>
              </a:endParaRPr>
            </a:p>
          </p:txBody>
        </p:sp>
        <p:pic>
          <p:nvPicPr>
            <p:cNvPr id="2050" name="Picture 2" descr="PDF) Data Analytics and Techniques: A Review">
              <a:extLst>
                <a:ext uri="{FF2B5EF4-FFF2-40B4-BE49-F238E27FC236}">
                  <a16:creationId xmlns:a16="http://schemas.microsoft.com/office/drawing/2014/main" id="{0001E6DC-2B67-C49D-E7D5-61608CB1C2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084"/>
            <a:stretch/>
          </p:blipFill>
          <p:spPr bwMode="auto">
            <a:xfrm>
              <a:off x="3933719" y="3490028"/>
              <a:ext cx="1276562" cy="1435953"/>
            </a:xfrm>
            <a:prstGeom prst="round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9CD44D89-47CA-29B1-73DA-4853210D052B}"/>
              </a:ext>
            </a:extLst>
          </p:cNvPr>
          <p:cNvGrpSpPr/>
          <p:nvPr/>
        </p:nvGrpSpPr>
        <p:grpSpPr>
          <a:xfrm>
            <a:off x="6079145" y="1925597"/>
            <a:ext cx="1980000" cy="3250318"/>
            <a:chOff x="6794415" y="1943731"/>
            <a:chExt cx="1980000" cy="3250318"/>
          </a:xfrm>
        </p:grpSpPr>
        <p:sp>
          <p:nvSpPr>
            <p:cNvPr id="32" name="Rettangolo con angoli arrotondati 31">
              <a:extLst>
                <a:ext uri="{FF2B5EF4-FFF2-40B4-BE49-F238E27FC236}">
                  <a16:creationId xmlns:a16="http://schemas.microsoft.com/office/drawing/2014/main" id="{13C3CA69-FAD4-0140-A8A5-D621FD69D508}"/>
                </a:ext>
              </a:extLst>
            </p:cNvPr>
            <p:cNvSpPr/>
            <p:nvPr/>
          </p:nvSpPr>
          <p:spPr>
            <a:xfrm>
              <a:off x="6794415" y="1943731"/>
              <a:ext cx="1980000" cy="3250318"/>
            </a:xfrm>
            <a:prstGeom prst="roundRect">
              <a:avLst/>
            </a:prstGeom>
            <a:ln>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CasellaDiTesto 32">
              <a:extLst>
                <a:ext uri="{FF2B5EF4-FFF2-40B4-BE49-F238E27FC236}">
                  <a16:creationId xmlns:a16="http://schemas.microsoft.com/office/drawing/2014/main" id="{A7EBFDC0-BC8B-B343-B02A-0C03EE7A85B0}"/>
                </a:ext>
              </a:extLst>
            </p:cNvPr>
            <p:cNvSpPr txBox="1"/>
            <p:nvPr/>
          </p:nvSpPr>
          <p:spPr>
            <a:xfrm>
              <a:off x="7456095" y="2008734"/>
              <a:ext cx="603050" cy="246221"/>
            </a:xfrm>
            <a:prstGeom prst="rect">
              <a:avLst/>
            </a:prstGeom>
            <a:noFill/>
          </p:spPr>
          <p:txBody>
            <a:bodyPr wrap="none" rtlCol="0">
              <a:spAutoFit/>
            </a:bodyPr>
            <a:lstStyle/>
            <a:p>
              <a:r>
                <a:rPr lang="en-US" sz="1000" b="1" dirty="0">
                  <a:solidFill>
                    <a:schemeClr val="tx2">
                      <a:lumMod val="50000"/>
                    </a:schemeClr>
                  </a:solidFill>
                  <a:latin typeface="Arial" panose="020B0604020202020204" pitchFamily="34" charset="0"/>
                  <a:cs typeface="Arial" panose="020B0604020202020204" pitchFamily="34" charset="0"/>
                </a:rPr>
                <a:t>Events</a:t>
              </a:r>
            </a:p>
          </p:txBody>
        </p:sp>
        <p:sp>
          <p:nvSpPr>
            <p:cNvPr id="34" name="CasellaDiTesto 33">
              <a:extLst>
                <a:ext uri="{FF2B5EF4-FFF2-40B4-BE49-F238E27FC236}">
                  <a16:creationId xmlns:a16="http://schemas.microsoft.com/office/drawing/2014/main" id="{93F5B873-C7C8-B245-96C3-94BC873ED203}"/>
                </a:ext>
              </a:extLst>
            </p:cNvPr>
            <p:cNvSpPr txBox="1"/>
            <p:nvPr/>
          </p:nvSpPr>
          <p:spPr>
            <a:xfrm>
              <a:off x="6984656" y="2315314"/>
              <a:ext cx="1584000" cy="1169551"/>
            </a:xfrm>
            <a:prstGeom prst="rect">
              <a:avLst/>
            </a:prstGeom>
            <a:noFill/>
          </p:spPr>
          <p:txBody>
            <a:bodyPr wrap="square" lIns="91440" tIns="45720" rIns="91440" bIns="45720" rtlCol="0" anchor="t">
              <a:spAutoFit/>
            </a:bodyPr>
            <a:lstStyle/>
            <a:p>
              <a:pPr algn="ctr"/>
              <a:r>
                <a:rPr lang="en-US" sz="1000" dirty="0">
                  <a:latin typeface="Arial" panose="020B0604020202020204" pitchFamily="34" charset="0"/>
                  <a:cs typeface="Arial" panose="020B0604020202020204" pitchFamily="34" charset="0"/>
                </a:rPr>
                <a:t>We organize </a:t>
              </a:r>
              <a:r>
                <a:rPr lang="en-US" sz="1000" b="1" dirty="0">
                  <a:latin typeface="Arial" panose="020B0604020202020204" pitchFamily="34" charset="0"/>
                  <a:cs typeface="Arial" panose="020B0604020202020204" pitchFamily="34" charset="0"/>
                </a:rPr>
                <a:t>events, workshops, and masterclasses</a:t>
              </a:r>
              <a:r>
                <a:rPr lang="en-US" sz="1000" dirty="0">
                  <a:latin typeface="Arial" panose="020B0604020202020204" pitchFamily="34" charset="0"/>
                  <a:cs typeface="Arial" panose="020B0604020202020204" pitchFamily="34" charset="0"/>
                </a:rPr>
                <a:t> opened only to our members or to the entire Bocconi community with high-level speakers</a:t>
              </a:r>
            </a:p>
          </p:txBody>
        </p:sp>
        <p:pic>
          <p:nvPicPr>
            <p:cNvPr id="2052" name="Picture 4" descr="Saudi's Flagship Fintech Event | 24 Fintech 2025">
              <a:extLst>
                <a:ext uri="{FF2B5EF4-FFF2-40B4-BE49-F238E27FC236}">
                  <a16:creationId xmlns:a16="http://schemas.microsoft.com/office/drawing/2014/main" id="{93E14A98-3A4E-79F5-7B83-FD1660CC1B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4656" y="3676285"/>
              <a:ext cx="1599518" cy="119380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Date Placeholder 3">
            <a:extLst>
              <a:ext uri="{FF2B5EF4-FFF2-40B4-BE49-F238E27FC236}">
                <a16:creationId xmlns:a16="http://schemas.microsoft.com/office/drawing/2014/main" id="{A48A2822-34F5-0707-36B6-19FBBBE76032}"/>
              </a:ext>
            </a:extLst>
          </p:cNvPr>
          <p:cNvSpPr txBox="1">
            <a:spLocks/>
          </p:cNvSpPr>
          <p:nvPr/>
        </p:nvSpPr>
        <p:spPr>
          <a:xfrm>
            <a:off x="35768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November 20, 2024</a:t>
            </a:r>
          </a:p>
        </p:txBody>
      </p:sp>
    </p:spTree>
    <p:extLst>
      <p:ext uri="{BB962C8B-B14F-4D97-AF65-F5344CB8AC3E}">
        <p14:creationId xmlns:p14="http://schemas.microsoft.com/office/powerpoint/2010/main" val="328898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8016-D472-452E-AC1F-80C572FF7185}"/>
              </a:ext>
            </a:extLst>
          </p:cNvPr>
          <p:cNvSpPr>
            <a:spLocks noGrp="1"/>
          </p:cNvSpPr>
          <p:nvPr>
            <p:ph type="title"/>
          </p:nvPr>
        </p:nvSpPr>
        <p:spPr/>
        <p:txBody>
          <a:bodyPr/>
          <a:lstStyle/>
          <a:p>
            <a:r>
              <a:rPr lang="en-GB" dirty="0"/>
              <a:t>Our Past Events</a:t>
            </a:r>
          </a:p>
        </p:txBody>
      </p:sp>
      <p:sp>
        <p:nvSpPr>
          <p:cNvPr id="3" name="Content Placeholder 2">
            <a:extLst>
              <a:ext uri="{FF2B5EF4-FFF2-40B4-BE49-F238E27FC236}">
                <a16:creationId xmlns:a16="http://schemas.microsoft.com/office/drawing/2014/main" id="{CBF76E92-22D7-44CA-B79F-3D86D4F56373}"/>
              </a:ext>
            </a:extLst>
          </p:cNvPr>
          <p:cNvSpPr>
            <a:spLocks noGrp="1"/>
          </p:cNvSpPr>
          <p:nvPr>
            <p:ph idx="1"/>
          </p:nvPr>
        </p:nvSpPr>
        <p:spPr>
          <a:xfrm>
            <a:off x="356695" y="1412834"/>
            <a:ext cx="8429625" cy="662196"/>
          </a:xfrm>
        </p:spPr>
        <p:txBody>
          <a:bodyPr>
            <a:normAutofit/>
          </a:bodyPr>
          <a:lstStyle/>
          <a:p>
            <a:r>
              <a:rPr lang="en-GB" sz="1500" dirty="0"/>
              <a:t>Bocconi Students Fintech Society is committed to organize events in collaboration with leading associations and global organizations to </a:t>
            </a:r>
            <a:r>
              <a:rPr lang="en-GB" sz="1500" dirty="0">
                <a:solidFill>
                  <a:schemeClr val="tx2">
                    <a:lumMod val="50000"/>
                  </a:schemeClr>
                </a:solidFill>
              </a:rPr>
              <a:t>gain hands-on insights. </a:t>
            </a:r>
          </a:p>
        </p:txBody>
      </p:sp>
      <p:sp>
        <p:nvSpPr>
          <p:cNvPr id="5" name="Slide Number Placeholder 4">
            <a:extLst>
              <a:ext uri="{FF2B5EF4-FFF2-40B4-BE49-F238E27FC236}">
                <a16:creationId xmlns:a16="http://schemas.microsoft.com/office/drawing/2014/main" id="{175FF6B2-C77B-43CD-8A89-F72C7EAC5FA6}"/>
              </a:ext>
            </a:extLst>
          </p:cNvPr>
          <p:cNvSpPr>
            <a:spLocks noGrp="1"/>
          </p:cNvSpPr>
          <p:nvPr>
            <p:ph type="sldNum" sz="quarter" idx="12"/>
          </p:nvPr>
        </p:nvSpPr>
        <p:spPr/>
        <p:txBody>
          <a:bodyPr/>
          <a:lstStyle/>
          <a:p>
            <a:fld id="{330EA680-D336-4FF7-8B7A-9848BB0A1C32}" type="slidenum">
              <a:rPr lang="en-US" smtClean="0"/>
              <a:pPr/>
              <a:t>5</a:t>
            </a:fld>
            <a:endParaRPr lang="en-US"/>
          </a:p>
        </p:txBody>
      </p:sp>
      <p:sp>
        <p:nvSpPr>
          <p:cNvPr id="6" name="Text Placeholder 5">
            <a:extLst>
              <a:ext uri="{FF2B5EF4-FFF2-40B4-BE49-F238E27FC236}">
                <a16:creationId xmlns:a16="http://schemas.microsoft.com/office/drawing/2014/main" id="{BBB353E3-2FDC-4BCA-871A-36F95987947C}"/>
              </a:ext>
            </a:extLst>
          </p:cNvPr>
          <p:cNvSpPr>
            <a:spLocks noGrp="1"/>
          </p:cNvSpPr>
          <p:nvPr>
            <p:ph type="body" sz="quarter" idx="13"/>
          </p:nvPr>
        </p:nvSpPr>
        <p:spPr/>
        <p:txBody>
          <a:bodyPr>
            <a:normAutofit/>
          </a:bodyPr>
          <a:lstStyle/>
          <a:p>
            <a:r>
              <a:rPr lang="en-GB" sz="800" dirty="0"/>
              <a:t>Selected events from our past years</a:t>
            </a:r>
          </a:p>
        </p:txBody>
      </p:sp>
      <p:grpSp>
        <p:nvGrpSpPr>
          <p:cNvPr id="12" name="Group 11">
            <a:extLst>
              <a:ext uri="{FF2B5EF4-FFF2-40B4-BE49-F238E27FC236}">
                <a16:creationId xmlns:a16="http://schemas.microsoft.com/office/drawing/2014/main" id="{B10486FB-2152-4AE3-B4CF-0661E6029958}"/>
              </a:ext>
            </a:extLst>
          </p:cNvPr>
          <p:cNvGrpSpPr/>
          <p:nvPr/>
        </p:nvGrpSpPr>
        <p:grpSpPr>
          <a:xfrm>
            <a:off x="356695" y="2002730"/>
            <a:ext cx="8372933" cy="3385183"/>
            <a:chOff x="411383" y="2010350"/>
            <a:chExt cx="8372933" cy="3385183"/>
          </a:xfrm>
        </p:grpSpPr>
        <p:grpSp>
          <p:nvGrpSpPr>
            <p:cNvPr id="11" name="Group 10">
              <a:extLst>
                <a:ext uri="{FF2B5EF4-FFF2-40B4-BE49-F238E27FC236}">
                  <a16:creationId xmlns:a16="http://schemas.microsoft.com/office/drawing/2014/main" id="{B36A3BF1-8690-4724-B731-B88B1AF26ED7}"/>
                </a:ext>
              </a:extLst>
            </p:cNvPr>
            <p:cNvGrpSpPr/>
            <p:nvPr/>
          </p:nvGrpSpPr>
          <p:grpSpPr>
            <a:xfrm>
              <a:off x="411383" y="2010350"/>
              <a:ext cx="8372933" cy="3385183"/>
              <a:chOff x="405571" y="2097176"/>
              <a:chExt cx="7483052" cy="3306272"/>
            </a:xfrm>
          </p:grpSpPr>
          <p:grpSp>
            <p:nvGrpSpPr>
              <p:cNvPr id="8" name="Group 7">
                <a:extLst>
                  <a:ext uri="{FF2B5EF4-FFF2-40B4-BE49-F238E27FC236}">
                    <a16:creationId xmlns:a16="http://schemas.microsoft.com/office/drawing/2014/main" id="{39ACB40E-8915-4821-BF73-2CD47BE201DE}"/>
                  </a:ext>
                </a:extLst>
              </p:cNvPr>
              <p:cNvGrpSpPr/>
              <p:nvPr/>
            </p:nvGrpSpPr>
            <p:grpSpPr>
              <a:xfrm>
                <a:off x="405571" y="2097176"/>
                <a:ext cx="7483052" cy="3306272"/>
                <a:chOff x="406615" y="1785097"/>
                <a:chExt cx="8351924" cy="3690169"/>
              </a:xfrm>
            </p:grpSpPr>
            <p:pic>
              <p:nvPicPr>
                <p:cNvPr id="64" name="Picture 9">
                  <a:extLst>
                    <a:ext uri="{FF2B5EF4-FFF2-40B4-BE49-F238E27FC236}">
                      <a16:creationId xmlns:a16="http://schemas.microsoft.com/office/drawing/2014/main" id="{2C33C025-0FC6-44A8-900D-3728EF1AD0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5377" y="1843388"/>
                  <a:ext cx="1225996" cy="1721522"/>
                </a:xfrm>
                <a:prstGeom prst="rect">
                  <a:avLst/>
                </a:prstGeom>
                <a:effectLst>
                  <a:outerShdw blurRad="50800" dist="38100" dir="5400000" algn="t" rotWithShape="0">
                    <a:prstClr val="black">
                      <a:alpha val="40000"/>
                    </a:prstClr>
                  </a:outerShdw>
                </a:effectLst>
              </p:spPr>
            </p:pic>
            <p:pic>
              <p:nvPicPr>
                <p:cNvPr id="65" name="Picture 11">
                  <a:extLst>
                    <a:ext uri="{FF2B5EF4-FFF2-40B4-BE49-F238E27FC236}">
                      <a16:creationId xmlns:a16="http://schemas.microsoft.com/office/drawing/2014/main" id="{379A60D1-7AFA-4C3A-A3E2-3C083F61CB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7783" y="1852326"/>
                  <a:ext cx="1218989" cy="1723890"/>
                </a:xfrm>
                <a:prstGeom prst="rect">
                  <a:avLst/>
                </a:prstGeom>
                <a:effectLst>
                  <a:outerShdw blurRad="50800" dist="38100" dir="5400000" algn="t" rotWithShape="0">
                    <a:prstClr val="black">
                      <a:alpha val="40000"/>
                    </a:prstClr>
                  </a:outerShdw>
                </a:effectLst>
              </p:spPr>
            </p:pic>
            <p:pic>
              <p:nvPicPr>
                <p:cNvPr id="66" name="Picture 13">
                  <a:extLst>
                    <a:ext uri="{FF2B5EF4-FFF2-40B4-BE49-F238E27FC236}">
                      <a16:creationId xmlns:a16="http://schemas.microsoft.com/office/drawing/2014/main" id="{EABA7DC1-1BC9-4C41-B5CC-AF98CE04AC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3182" y="1856739"/>
                  <a:ext cx="1218700" cy="1723890"/>
                </a:xfrm>
                <a:prstGeom prst="rect">
                  <a:avLst/>
                </a:prstGeom>
                <a:effectLst>
                  <a:outerShdw blurRad="50800" dist="38100" dir="5400000" algn="t" rotWithShape="0">
                    <a:prstClr val="black">
                      <a:alpha val="40000"/>
                    </a:prstClr>
                  </a:outerShdw>
                </a:effectLst>
              </p:spPr>
            </p:pic>
            <p:pic>
              <p:nvPicPr>
                <p:cNvPr id="67" name="Picture 15">
                  <a:extLst>
                    <a:ext uri="{FF2B5EF4-FFF2-40B4-BE49-F238E27FC236}">
                      <a16:creationId xmlns:a16="http://schemas.microsoft.com/office/drawing/2014/main" id="{078060D5-89DA-4860-8CAB-DF13E25E83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78293" y="1840125"/>
                  <a:ext cx="1267137" cy="1723890"/>
                </a:xfrm>
                <a:prstGeom prst="rect">
                  <a:avLst/>
                </a:prstGeom>
                <a:effectLst>
                  <a:outerShdw blurRad="50800" dist="38100" dir="5400000" algn="t" rotWithShape="0">
                    <a:prstClr val="black">
                      <a:alpha val="40000"/>
                    </a:prstClr>
                  </a:outerShdw>
                </a:effectLst>
              </p:spPr>
            </p:pic>
            <p:pic>
              <p:nvPicPr>
                <p:cNvPr id="69" name="Picture 17">
                  <a:extLst>
                    <a:ext uri="{FF2B5EF4-FFF2-40B4-BE49-F238E27FC236}">
                      <a16:creationId xmlns:a16="http://schemas.microsoft.com/office/drawing/2014/main" id="{0AE08AEE-75C3-4665-9A87-3652573B355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6615" y="3679216"/>
                  <a:ext cx="1225995" cy="1789462"/>
                </a:xfrm>
                <a:prstGeom prst="rect">
                  <a:avLst/>
                </a:prstGeom>
                <a:effectLst>
                  <a:outerShdw blurRad="50800" dist="38100" dir="5400000" algn="t" rotWithShape="0">
                    <a:prstClr val="black">
                      <a:alpha val="40000"/>
                    </a:prstClr>
                  </a:outerShdw>
                </a:effectLst>
              </p:spPr>
            </p:pic>
            <p:pic>
              <p:nvPicPr>
                <p:cNvPr id="70" name="Picture 19">
                  <a:extLst>
                    <a:ext uri="{FF2B5EF4-FFF2-40B4-BE49-F238E27FC236}">
                      <a16:creationId xmlns:a16="http://schemas.microsoft.com/office/drawing/2014/main" id="{6335A6B5-F39D-467D-9942-7AD351046CB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29023" y="3679216"/>
                  <a:ext cx="1225995" cy="1787746"/>
                </a:xfrm>
                <a:prstGeom prst="rect">
                  <a:avLst/>
                </a:prstGeom>
                <a:effectLst>
                  <a:outerShdw blurRad="50800" dist="38100" dir="5400000" algn="t" rotWithShape="0">
                    <a:prstClr val="black">
                      <a:alpha val="40000"/>
                    </a:prstClr>
                  </a:outerShdw>
                </a:effectLst>
              </p:spPr>
            </p:pic>
            <p:pic>
              <p:nvPicPr>
                <p:cNvPr id="71" name="Picture 21">
                  <a:extLst>
                    <a:ext uri="{FF2B5EF4-FFF2-40B4-BE49-F238E27FC236}">
                      <a16:creationId xmlns:a16="http://schemas.microsoft.com/office/drawing/2014/main" id="{7B538C57-05AC-4B60-8641-B8033C356B4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51429" y="3678588"/>
                  <a:ext cx="1218989" cy="1788374"/>
                </a:xfrm>
                <a:prstGeom prst="rect">
                  <a:avLst/>
                </a:prstGeom>
                <a:effectLst>
                  <a:outerShdw blurRad="50800" dist="38100" dir="5400000" algn="t" rotWithShape="0">
                    <a:prstClr val="black">
                      <a:alpha val="40000"/>
                    </a:prstClr>
                  </a:outerShdw>
                </a:effectLst>
              </p:spPr>
            </p:pic>
            <p:pic>
              <p:nvPicPr>
                <p:cNvPr id="72" name="Picture 23">
                  <a:extLst>
                    <a:ext uri="{FF2B5EF4-FFF2-40B4-BE49-F238E27FC236}">
                      <a16:creationId xmlns:a16="http://schemas.microsoft.com/office/drawing/2014/main" id="{8DFE3CCE-A931-44C7-BBD2-2A34054C224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96956" y="1785097"/>
                  <a:ext cx="1261583" cy="1791119"/>
                </a:xfrm>
                <a:prstGeom prst="rect">
                  <a:avLst/>
                </a:prstGeom>
                <a:effectLst>
                  <a:outerShdw blurRad="50800" dist="38100" dir="5400000" algn="t" rotWithShape="0">
                    <a:prstClr val="black">
                      <a:alpha val="40000"/>
                    </a:prstClr>
                  </a:outerShdw>
                </a:effectLst>
              </p:spPr>
            </p:pic>
            <p:pic>
              <p:nvPicPr>
                <p:cNvPr id="73" name="Picture 25">
                  <a:extLst>
                    <a:ext uri="{FF2B5EF4-FFF2-40B4-BE49-F238E27FC236}">
                      <a16:creationId xmlns:a16="http://schemas.microsoft.com/office/drawing/2014/main" id="{7F62F836-EAF9-4FD0-9893-CCD8A6B7B8B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66829" y="3679701"/>
                  <a:ext cx="1218700" cy="1795565"/>
                </a:xfrm>
                <a:prstGeom prst="rect">
                  <a:avLst/>
                </a:prstGeom>
                <a:effectLst>
                  <a:outerShdw blurRad="50800" dist="38100" dir="5400000" algn="t" rotWithShape="0">
                    <a:prstClr val="black">
                      <a:alpha val="40000"/>
                    </a:prstClr>
                  </a:outerShdw>
                </a:effectLst>
              </p:spPr>
            </p:pic>
            <p:pic>
              <p:nvPicPr>
                <p:cNvPr id="7" name="Immagine 7" descr="Immagine che contiene testo&#10;&#10;Descrizione generata automaticamente">
                  <a:extLst>
                    <a:ext uri="{FF2B5EF4-FFF2-40B4-BE49-F238E27FC236}">
                      <a16:creationId xmlns:a16="http://schemas.microsoft.com/office/drawing/2014/main" id="{363F7323-427D-4D63-B355-EF629C4F52E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85390" y="3677362"/>
                  <a:ext cx="1257515" cy="1794425"/>
                </a:xfrm>
                <a:prstGeom prst="rect">
                  <a:avLst/>
                </a:prstGeom>
                <a:effectLst>
                  <a:outerShdw blurRad="50800" dist="38100" dir="5400000" algn="t" rotWithShape="0">
                    <a:prstClr val="black">
                      <a:alpha val="40000"/>
                    </a:prstClr>
                  </a:outerShdw>
                </a:effectLst>
              </p:spPr>
            </p:pic>
          </p:grpSp>
          <p:pic>
            <p:nvPicPr>
              <p:cNvPr id="10" name="Picture 9">
                <a:extLst>
                  <a:ext uri="{FF2B5EF4-FFF2-40B4-BE49-F238E27FC236}">
                    <a16:creationId xmlns:a16="http://schemas.microsoft.com/office/drawing/2014/main" id="{DBCC97DC-C69A-4654-9CCF-4EA49E3189E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05572" y="2157410"/>
                <a:ext cx="1091915" cy="1534698"/>
              </a:xfrm>
              <a:prstGeom prst="rect">
                <a:avLst/>
              </a:prstGeom>
              <a:effectLst>
                <a:outerShdw blurRad="50800" dist="38100" dir="5400000" algn="t" rotWithShape="0">
                  <a:prstClr val="black">
                    <a:alpha val="40000"/>
                  </a:prstClr>
                </a:outerShdw>
              </a:effectLst>
            </p:spPr>
          </p:pic>
        </p:grpSp>
        <p:pic>
          <p:nvPicPr>
            <p:cNvPr id="9" name="Picture 8" descr="A picture containing graphical user interface&#10;&#10;Description automatically generated">
              <a:extLst>
                <a:ext uri="{FF2B5EF4-FFF2-40B4-BE49-F238E27FC236}">
                  <a16:creationId xmlns:a16="http://schemas.microsoft.com/office/drawing/2014/main" id="{5C96D7EF-663A-4CF1-B302-1E62092B569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3638" y="3747348"/>
              <a:ext cx="1260678" cy="1646118"/>
            </a:xfrm>
            <a:prstGeom prst="rect">
              <a:avLst/>
            </a:prstGeom>
            <a:effectLst>
              <a:outerShdw blurRad="50800" dist="38100" dir="5400000" algn="t" rotWithShape="0">
                <a:prstClr val="black">
                  <a:alpha val="40000"/>
                </a:prstClr>
              </a:outerShdw>
            </a:effectLst>
          </p:spPr>
        </p:pic>
      </p:grpSp>
      <p:sp>
        <p:nvSpPr>
          <p:cNvPr id="4" name="Date Placeholder 3">
            <a:extLst>
              <a:ext uri="{FF2B5EF4-FFF2-40B4-BE49-F238E27FC236}">
                <a16:creationId xmlns:a16="http://schemas.microsoft.com/office/drawing/2014/main" id="{5DE5081B-135E-4D97-146C-AC716362B56A}"/>
              </a:ext>
            </a:extLst>
          </p:cNvPr>
          <p:cNvSpPr txBox="1">
            <a:spLocks/>
          </p:cNvSpPr>
          <p:nvPr/>
        </p:nvSpPr>
        <p:spPr>
          <a:xfrm>
            <a:off x="35768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November 20, 2024</a:t>
            </a:r>
          </a:p>
        </p:txBody>
      </p:sp>
    </p:spTree>
    <p:extLst>
      <p:ext uri="{BB962C8B-B14F-4D97-AF65-F5344CB8AC3E}">
        <p14:creationId xmlns:p14="http://schemas.microsoft.com/office/powerpoint/2010/main" val="137326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
          <p:cNvSpPr txBox="1">
            <a:spLocks noGrp="1"/>
          </p:cNvSpPr>
          <p:nvPr>
            <p:ph type="title"/>
          </p:nvPr>
        </p:nvSpPr>
        <p:spPr>
          <a:xfrm>
            <a:off x="356695" y="365126"/>
            <a:ext cx="8429625" cy="7448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New Events</a:t>
            </a:r>
            <a:endParaRPr dirty="0"/>
          </a:p>
        </p:txBody>
      </p:sp>
      <p:sp>
        <p:nvSpPr>
          <p:cNvPr id="549" name="Google Shape;549;p8"/>
          <p:cNvSpPr txBox="1">
            <a:spLocks noGrp="1"/>
          </p:cNvSpPr>
          <p:nvPr>
            <p:ph type="dt" idx="10"/>
          </p:nvPr>
        </p:nvSpPr>
        <p:spPr>
          <a:xfrm>
            <a:off x="357680" y="6356351"/>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November 20, 2023</a:t>
            </a:r>
            <a:endParaRPr dirty="0"/>
          </a:p>
        </p:txBody>
      </p:sp>
      <p:sp>
        <p:nvSpPr>
          <p:cNvPr id="550" name="Google Shape;550;p8"/>
          <p:cNvSpPr txBox="1">
            <a:spLocks noGrp="1"/>
          </p:cNvSpPr>
          <p:nvPr>
            <p:ph type="sldNum" idx="12"/>
          </p:nvPr>
        </p:nvSpPr>
        <p:spPr>
          <a:xfrm>
            <a:off x="672892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551" name="Google Shape;551;p8"/>
          <p:cNvSpPr txBox="1">
            <a:spLocks noGrp="1"/>
          </p:cNvSpPr>
          <p:nvPr>
            <p:ph type="body" idx="2"/>
          </p:nvPr>
        </p:nvSpPr>
        <p:spPr>
          <a:xfrm>
            <a:off x="357188" y="5843588"/>
            <a:ext cx="8429625" cy="4254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1000"/>
              <a:buNone/>
            </a:pPr>
            <a:endParaRPr dirty="0"/>
          </a:p>
        </p:txBody>
      </p:sp>
      <p:sp>
        <p:nvSpPr>
          <p:cNvPr id="3" name="Content Placeholder 2">
            <a:extLst>
              <a:ext uri="{FF2B5EF4-FFF2-40B4-BE49-F238E27FC236}">
                <a16:creationId xmlns:a16="http://schemas.microsoft.com/office/drawing/2014/main" id="{A3F91A44-E9F2-425B-341B-3B610F5BC008}"/>
              </a:ext>
            </a:extLst>
          </p:cNvPr>
          <p:cNvSpPr txBox="1">
            <a:spLocks/>
          </p:cNvSpPr>
          <p:nvPr/>
        </p:nvSpPr>
        <p:spPr>
          <a:xfrm>
            <a:off x="489609" y="1315662"/>
            <a:ext cx="3624361" cy="4254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Internal Meetings</a:t>
            </a:r>
          </a:p>
        </p:txBody>
      </p:sp>
      <p:sp>
        <p:nvSpPr>
          <p:cNvPr id="5" name="TextBox 4">
            <a:extLst>
              <a:ext uri="{FF2B5EF4-FFF2-40B4-BE49-F238E27FC236}">
                <a16:creationId xmlns:a16="http://schemas.microsoft.com/office/drawing/2014/main" id="{F569B470-67BB-F886-93F3-F7DAF74CB623}"/>
              </a:ext>
            </a:extLst>
          </p:cNvPr>
          <p:cNvSpPr txBox="1"/>
          <p:nvPr/>
        </p:nvSpPr>
        <p:spPr>
          <a:xfrm>
            <a:off x="489609" y="1689156"/>
            <a:ext cx="4341883" cy="523220"/>
          </a:xfrm>
          <a:prstGeom prst="rect">
            <a:avLst/>
          </a:prstGeom>
          <a:noFill/>
        </p:spPr>
        <p:txBody>
          <a:bodyPr wrap="square" rtlCol="0">
            <a:spAutoFit/>
          </a:bodyPr>
          <a:lstStyle/>
          <a:p>
            <a:pPr marL="285750" indent="-285750">
              <a:buFont typeface="Arial" panose="020B0604020202020204" pitchFamily="34" charset="0"/>
              <a:buChar char="•"/>
            </a:pPr>
            <a:r>
              <a:rPr lang="en-IT" sz="1400" b="1" dirty="0"/>
              <a:t>Projects &amp; Articles presentation meetings</a:t>
            </a:r>
          </a:p>
          <a:p>
            <a:pPr marL="285750" indent="-285750">
              <a:buFont typeface="Arial" panose="020B0604020202020204" pitchFamily="34" charset="0"/>
              <a:buChar char="•"/>
            </a:pPr>
            <a:r>
              <a:rPr lang="en-IT" sz="1400" dirty="0"/>
              <a:t>Fintech Market insights about news, deals, …</a:t>
            </a:r>
          </a:p>
        </p:txBody>
      </p:sp>
      <p:grpSp>
        <p:nvGrpSpPr>
          <p:cNvPr id="12" name="Group 11">
            <a:extLst>
              <a:ext uri="{FF2B5EF4-FFF2-40B4-BE49-F238E27FC236}">
                <a16:creationId xmlns:a16="http://schemas.microsoft.com/office/drawing/2014/main" id="{C3A4D684-506B-933A-BB41-1F8A8ABE9804}"/>
              </a:ext>
            </a:extLst>
          </p:cNvPr>
          <p:cNvGrpSpPr/>
          <p:nvPr/>
        </p:nvGrpSpPr>
        <p:grpSpPr>
          <a:xfrm>
            <a:off x="4802117" y="1371189"/>
            <a:ext cx="4341883" cy="867592"/>
            <a:chOff x="489191" y="2626219"/>
            <a:chExt cx="4341883" cy="867592"/>
          </a:xfrm>
        </p:grpSpPr>
        <p:sp>
          <p:nvSpPr>
            <p:cNvPr id="6" name="Content Placeholder 2">
              <a:extLst>
                <a:ext uri="{FF2B5EF4-FFF2-40B4-BE49-F238E27FC236}">
                  <a16:creationId xmlns:a16="http://schemas.microsoft.com/office/drawing/2014/main" id="{4691FDB9-379B-3286-ECF5-4C74C68FE75D}"/>
                </a:ext>
              </a:extLst>
            </p:cNvPr>
            <p:cNvSpPr txBox="1">
              <a:spLocks/>
            </p:cNvSpPr>
            <p:nvPr/>
          </p:nvSpPr>
          <p:spPr>
            <a:xfrm>
              <a:off x="489609" y="2626219"/>
              <a:ext cx="3624361" cy="4254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Networking Aperitivos</a:t>
              </a:r>
            </a:p>
          </p:txBody>
        </p:sp>
        <p:sp>
          <p:nvSpPr>
            <p:cNvPr id="7" name="TextBox 6">
              <a:extLst>
                <a:ext uri="{FF2B5EF4-FFF2-40B4-BE49-F238E27FC236}">
                  <a16:creationId xmlns:a16="http://schemas.microsoft.com/office/drawing/2014/main" id="{181FACD9-B578-AB07-8E49-FFEDC0A92A85}"/>
                </a:ext>
              </a:extLst>
            </p:cNvPr>
            <p:cNvSpPr txBox="1"/>
            <p:nvPr/>
          </p:nvSpPr>
          <p:spPr>
            <a:xfrm>
              <a:off x="489191" y="2970591"/>
              <a:ext cx="4341883" cy="523220"/>
            </a:xfrm>
            <a:prstGeom prst="rect">
              <a:avLst/>
            </a:prstGeom>
            <a:noFill/>
          </p:spPr>
          <p:txBody>
            <a:bodyPr wrap="square" rtlCol="0">
              <a:spAutoFit/>
            </a:bodyPr>
            <a:lstStyle/>
            <a:p>
              <a:r>
                <a:rPr lang="en-IT" sz="1400" b="1" dirty="0"/>
                <a:t>Goal: </a:t>
              </a:r>
              <a:r>
                <a:rPr lang="en-IT" sz="1400" dirty="0"/>
                <a:t>Get to know each others more and building a community of future fintech leaders. </a:t>
              </a:r>
            </a:p>
          </p:txBody>
        </p:sp>
      </p:grpSp>
      <p:sp>
        <p:nvSpPr>
          <p:cNvPr id="8" name="Content Placeholder 2">
            <a:extLst>
              <a:ext uri="{FF2B5EF4-FFF2-40B4-BE49-F238E27FC236}">
                <a16:creationId xmlns:a16="http://schemas.microsoft.com/office/drawing/2014/main" id="{12C927C9-3C30-0A13-B2CC-9620E89A4F72}"/>
              </a:ext>
            </a:extLst>
          </p:cNvPr>
          <p:cNvSpPr txBox="1">
            <a:spLocks/>
          </p:cNvSpPr>
          <p:nvPr/>
        </p:nvSpPr>
        <p:spPr>
          <a:xfrm>
            <a:off x="602899" y="3681813"/>
            <a:ext cx="3624361" cy="4254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Public events</a:t>
            </a:r>
          </a:p>
        </p:txBody>
      </p:sp>
      <p:sp>
        <p:nvSpPr>
          <p:cNvPr id="9" name="TextBox 8">
            <a:extLst>
              <a:ext uri="{FF2B5EF4-FFF2-40B4-BE49-F238E27FC236}">
                <a16:creationId xmlns:a16="http://schemas.microsoft.com/office/drawing/2014/main" id="{57FC99EE-2668-967F-B1EF-7E17D3856D97}"/>
              </a:ext>
            </a:extLst>
          </p:cNvPr>
          <p:cNvSpPr txBox="1"/>
          <p:nvPr/>
        </p:nvSpPr>
        <p:spPr>
          <a:xfrm>
            <a:off x="602899" y="4206316"/>
            <a:ext cx="4980745" cy="1384995"/>
          </a:xfrm>
          <a:prstGeom prst="rect">
            <a:avLst/>
          </a:prstGeom>
          <a:noFill/>
        </p:spPr>
        <p:txBody>
          <a:bodyPr wrap="square" rtlCol="0">
            <a:spAutoFit/>
          </a:bodyPr>
          <a:lstStyle/>
          <a:p>
            <a:r>
              <a:rPr lang="en-IT" sz="1400" b="1" u="sng" dirty="0"/>
              <a:t>Missions : </a:t>
            </a:r>
          </a:p>
          <a:p>
            <a:pPr marL="285750" indent="-285750">
              <a:buFont typeface="Wingdings" pitchFamily="2" charset="2"/>
              <a:buChar char="q"/>
            </a:pPr>
            <a:r>
              <a:rPr lang="en-IT" sz="1400" dirty="0"/>
              <a:t>Contacting interesting personalities to invite</a:t>
            </a:r>
          </a:p>
          <a:p>
            <a:pPr marL="285750" indent="-285750">
              <a:buFont typeface="Wingdings" pitchFamily="2" charset="2"/>
              <a:buChar char="q"/>
            </a:pPr>
            <a:r>
              <a:rPr lang="en-IT" sz="1400" dirty="0"/>
              <a:t>Define the outline of the events ( subject &amp; its limits)</a:t>
            </a:r>
          </a:p>
          <a:p>
            <a:pPr marL="285750" indent="-285750">
              <a:buFont typeface="Wingdings" pitchFamily="2" charset="2"/>
              <a:buChar char="q"/>
            </a:pPr>
            <a:r>
              <a:rPr lang="en-IT" sz="1400" dirty="0"/>
              <a:t>Pass the CASA Committee requirements</a:t>
            </a:r>
          </a:p>
          <a:p>
            <a:pPr marL="285750" indent="-285750">
              <a:buFont typeface="Wingdings" pitchFamily="2" charset="2"/>
              <a:buChar char="q"/>
            </a:pPr>
            <a:r>
              <a:rPr lang="en-IT" sz="1400" dirty="0"/>
              <a:t>Organize practically the event and communicate on social media</a:t>
            </a:r>
          </a:p>
        </p:txBody>
      </p:sp>
      <p:pic>
        <p:nvPicPr>
          <p:cNvPr id="1026" name="Picture 2" descr="737 imágenes, fotos de stock, objetos en 3D y vectores sobre Aperitif in  milan | Shutterstock">
            <a:extLst>
              <a:ext uri="{FF2B5EF4-FFF2-40B4-BE49-F238E27FC236}">
                <a16:creationId xmlns:a16="http://schemas.microsoft.com/office/drawing/2014/main" id="{8BFAC29B-9187-B715-1F47-CA50F8D63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689" y="2233355"/>
            <a:ext cx="2184052" cy="14560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 plans to change name to 'Student Government Association' - The Daily  Orange">
            <a:extLst>
              <a:ext uri="{FF2B5EF4-FFF2-40B4-BE49-F238E27FC236}">
                <a16:creationId xmlns:a16="http://schemas.microsoft.com/office/drawing/2014/main" id="{B1D27190-AAFA-E687-0B48-3EB10BF29F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51" t="9711" r="15617" b="3057"/>
          <a:stretch/>
        </p:blipFill>
        <p:spPr bwMode="auto">
          <a:xfrm>
            <a:off x="1238880" y="2226500"/>
            <a:ext cx="2124981" cy="14277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berserk pace of fintech investing outshines the global VC boom |  TechCrunch">
            <a:extLst>
              <a:ext uri="{FF2B5EF4-FFF2-40B4-BE49-F238E27FC236}">
                <a16:creationId xmlns:a16="http://schemas.microsoft.com/office/drawing/2014/main" id="{7C5E730E-46C3-4696-F9D8-913C4174C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7843" y="4232721"/>
            <a:ext cx="3558477" cy="14030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0519C46-E053-F683-3710-8450E1F6063E}"/>
              </a:ext>
            </a:extLst>
          </p:cNvPr>
          <p:cNvSpPr txBox="1"/>
          <p:nvPr/>
        </p:nvSpPr>
        <p:spPr>
          <a:xfrm>
            <a:off x="602899" y="3958342"/>
            <a:ext cx="6832222" cy="584775"/>
          </a:xfrm>
          <a:prstGeom prst="rect">
            <a:avLst/>
          </a:prstGeom>
          <a:noFill/>
        </p:spPr>
        <p:txBody>
          <a:bodyPr wrap="square" rtlCol="0">
            <a:spAutoFit/>
          </a:bodyPr>
          <a:lstStyle/>
          <a:p>
            <a:r>
              <a:rPr lang="en-IT" sz="1400" b="1" dirty="0"/>
              <a:t>This year flagship event : </a:t>
            </a:r>
            <a:r>
              <a:rPr lang="en-IT" sz="1400" b="1" dirty="0">
                <a:solidFill>
                  <a:srgbClr val="7030A0"/>
                </a:solidFill>
              </a:rPr>
              <a:t>Venture Capital &amp; Fintech, Investing in Fintech</a:t>
            </a:r>
          </a:p>
          <a:p>
            <a:endParaRPr lang="en-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2158-C7BE-4F6C-8396-401694FA8AEE}"/>
              </a:ext>
            </a:extLst>
          </p:cNvPr>
          <p:cNvSpPr>
            <a:spLocks noGrp="1"/>
          </p:cNvSpPr>
          <p:nvPr>
            <p:ph type="title"/>
          </p:nvPr>
        </p:nvSpPr>
        <p:spPr/>
        <p:txBody>
          <a:bodyPr/>
          <a:lstStyle/>
          <a:p>
            <a:r>
              <a:rPr lang="es-ES" dirty="0"/>
              <a:t>Interviews: </a:t>
            </a:r>
            <a:r>
              <a:rPr lang="es-ES" dirty="0" err="1"/>
              <a:t>our</a:t>
            </a:r>
            <a:r>
              <a:rPr lang="es-ES" dirty="0"/>
              <a:t> </a:t>
            </a:r>
            <a:r>
              <a:rPr lang="es-ES" dirty="0" err="1"/>
              <a:t>Coffee</a:t>
            </a:r>
            <a:r>
              <a:rPr lang="es-ES" dirty="0"/>
              <a:t> Chats</a:t>
            </a:r>
          </a:p>
        </p:txBody>
      </p:sp>
      <p:sp>
        <p:nvSpPr>
          <p:cNvPr id="4" name="Date Placeholder 3">
            <a:extLst>
              <a:ext uri="{FF2B5EF4-FFF2-40B4-BE49-F238E27FC236}">
                <a16:creationId xmlns:a16="http://schemas.microsoft.com/office/drawing/2014/main" id="{9D79B189-4AF2-41E6-A68C-9D37C94BF00C}"/>
              </a:ext>
            </a:extLst>
          </p:cNvPr>
          <p:cNvSpPr>
            <a:spLocks noGrp="1"/>
          </p:cNvSpPr>
          <p:nvPr>
            <p:ph type="dt" sz="half" idx="10"/>
          </p:nvPr>
        </p:nvSpPr>
        <p:spPr/>
        <p:txBody>
          <a:bodyPr/>
          <a:lstStyle/>
          <a:p>
            <a:r>
              <a:rPr lang="en-US" dirty="0"/>
              <a:t>November 20, 2024</a:t>
            </a:r>
          </a:p>
        </p:txBody>
      </p:sp>
      <p:sp>
        <p:nvSpPr>
          <p:cNvPr id="5" name="Slide Number Placeholder 4">
            <a:extLst>
              <a:ext uri="{FF2B5EF4-FFF2-40B4-BE49-F238E27FC236}">
                <a16:creationId xmlns:a16="http://schemas.microsoft.com/office/drawing/2014/main" id="{50F3C8BF-BB6C-4D2A-993C-9D69A4E82F6A}"/>
              </a:ext>
            </a:extLst>
          </p:cNvPr>
          <p:cNvSpPr>
            <a:spLocks noGrp="1"/>
          </p:cNvSpPr>
          <p:nvPr>
            <p:ph type="sldNum" sz="quarter" idx="12"/>
          </p:nvPr>
        </p:nvSpPr>
        <p:spPr/>
        <p:txBody>
          <a:bodyPr/>
          <a:lstStyle/>
          <a:p>
            <a:fld id="{330EA680-D336-4FF7-8B7A-9848BB0A1C32}" type="slidenum">
              <a:rPr lang="en-US" smtClean="0"/>
              <a:pPr/>
              <a:t>7</a:t>
            </a:fld>
            <a:endParaRPr lang="en-US"/>
          </a:p>
        </p:txBody>
      </p:sp>
      <p:pic>
        <p:nvPicPr>
          <p:cNvPr id="11" name="Content Placeholder 10" descr="A person in a suit and tie&#10;&#10;Description automatically generated with medium confidence">
            <a:extLst>
              <a:ext uri="{FF2B5EF4-FFF2-40B4-BE49-F238E27FC236}">
                <a16:creationId xmlns:a16="http://schemas.microsoft.com/office/drawing/2014/main" id="{E17DBA9E-EEAA-49E4-AAAF-B75CB9DC4608}"/>
              </a:ext>
            </a:extLst>
          </p:cNvPr>
          <p:cNvPicPr>
            <a:picLocks noGrp="1" noChangeAspect="1"/>
          </p:cNvPicPr>
          <p:nvPr>
            <p:ph idx="14"/>
          </p:nvPr>
        </p:nvPicPr>
        <p:blipFill rotWithShape="1">
          <a:blip r:embed="rId2" cstate="email">
            <a:extLst>
              <a:ext uri="{28A0092B-C50C-407E-A947-70E740481C1C}">
                <a14:useLocalDpi xmlns:a14="http://schemas.microsoft.com/office/drawing/2010/main"/>
              </a:ext>
            </a:extLst>
          </a:blip>
          <a:srcRect/>
          <a:stretch/>
        </p:blipFill>
        <p:spPr>
          <a:xfrm>
            <a:off x="5904490" y="2007776"/>
            <a:ext cx="1260000" cy="1260000"/>
          </a:xfrm>
        </p:spPr>
      </p:pic>
      <p:sp>
        <p:nvSpPr>
          <p:cNvPr id="50" name="Content Placeholder 49">
            <a:extLst>
              <a:ext uri="{FF2B5EF4-FFF2-40B4-BE49-F238E27FC236}">
                <a16:creationId xmlns:a16="http://schemas.microsoft.com/office/drawing/2014/main" id="{5586C2F5-C3AE-4F6C-BBB5-85A4A841C339}"/>
              </a:ext>
            </a:extLst>
          </p:cNvPr>
          <p:cNvSpPr>
            <a:spLocks noGrp="1"/>
          </p:cNvSpPr>
          <p:nvPr>
            <p:ph idx="1"/>
          </p:nvPr>
        </p:nvSpPr>
        <p:spPr/>
        <p:txBody>
          <a:bodyPr>
            <a:normAutofit/>
          </a:bodyPr>
          <a:lstStyle/>
          <a:p>
            <a:r>
              <a:rPr lang="es-ES" sz="1500" dirty="0" err="1">
                <a:solidFill>
                  <a:schemeClr val="tx2">
                    <a:lumMod val="50000"/>
                  </a:schemeClr>
                </a:solidFill>
              </a:rPr>
              <a:t>Some</a:t>
            </a:r>
            <a:r>
              <a:rPr lang="es-ES" sz="1500" dirty="0">
                <a:solidFill>
                  <a:schemeClr val="tx2">
                    <a:lumMod val="50000"/>
                  </a:schemeClr>
                </a:solidFill>
              </a:rPr>
              <a:t> </a:t>
            </a:r>
            <a:r>
              <a:rPr lang="es-ES" sz="1500" dirty="0" err="1">
                <a:solidFill>
                  <a:schemeClr val="tx2">
                    <a:lumMod val="50000"/>
                  </a:schemeClr>
                </a:solidFill>
              </a:rPr>
              <a:t>of</a:t>
            </a:r>
            <a:r>
              <a:rPr lang="es-ES" sz="1500" dirty="0">
                <a:solidFill>
                  <a:schemeClr val="tx2">
                    <a:lumMod val="50000"/>
                  </a:schemeClr>
                </a:solidFill>
              </a:rPr>
              <a:t> </a:t>
            </a:r>
            <a:r>
              <a:rPr lang="es-ES" sz="1500" dirty="0" err="1">
                <a:solidFill>
                  <a:schemeClr val="tx2">
                    <a:lumMod val="50000"/>
                  </a:schemeClr>
                </a:solidFill>
              </a:rPr>
              <a:t>our</a:t>
            </a:r>
            <a:r>
              <a:rPr lang="es-ES" sz="1500" dirty="0">
                <a:solidFill>
                  <a:schemeClr val="tx2">
                    <a:lumMod val="50000"/>
                  </a:schemeClr>
                </a:solidFill>
              </a:rPr>
              <a:t> interviews </a:t>
            </a:r>
            <a:r>
              <a:rPr lang="es-ES" sz="1500" dirty="0" err="1">
                <a:solidFill>
                  <a:schemeClr val="tx2">
                    <a:lumMod val="50000"/>
                  </a:schemeClr>
                </a:solidFill>
              </a:rPr>
              <a:t>with</a:t>
            </a:r>
            <a:r>
              <a:rPr lang="es-ES" sz="1500" dirty="0">
                <a:solidFill>
                  <a:schemeClr val="tx2">
                    <a:lumMod val="50000"/>
                  </a:schemeClr>
                </a:solidFill>
              </a:rPr>
              <a:t> </a:t>
            </a:r>
            <a:r>
              <a:rPr lang="es-ES" sz="1500" dirty="0" err="1">
                <a:solidFill>
                  <a:schemeClr val="bg1">
                    <a:lumMod val="60000"/>
                    <a:lumOff val="40000"/>
                  </a:schemeClr>
                </a:solidFill>
              </a:rPr>
              <a:t>industry</a:t>
            </a:r>
            <a:r>
              <a:rPr lang="es-ES" sz="1500" dirty="0">
                <a:solidFill>
                  <a:schemeClr val="bg1">
                    <a:lumMod val="60000"/>
                    <a:lumOff val="40000"/>
                  </a:schemeClr>
                </a:solidFill>
              </a:rPr>
              <a:t> </a:t>
            </a:r>
            <a:r>
              <a:rPr lang="es-ES" sz="1500" dirty="0" err="1">
                <a:solidFill>
                  <a:schemeClr val="bg1">
                    <a:lumMod val="60000"/>
                    <a:lumOff val="40000"/>
                  </a:schemeClr>
                </a:solidFill>
              </a:rPr>
              <a:t>professionals</a:t>
            </a:r>
            <a:r>
              <a:rPr lang="es-ES" sz="1500" dirty="0">
                <a:solidFill>
                  <a:schemeClr val="bg1">
                    <a:lumMod val="60000"/>
                    <a:lumOff val="40000"/>
                  </a:schemeClr>
                </a:solidFill>
              </a:rPr>
              <a:t> </a:t>
            </a:r>
            <a:r>
              <a:rPr lang="es-ES" sz="1500" dirty="0" err="1">
                <a:solidFill>
                  <a:schemeClr val="tx2">
                    <a:lumMod val="50000"/>
                  </a:schemeClr>
                </a:solidFill>
              </a:rPr>
              <a:t>available</a:t>
            </a:r>
            <a:r>
              <a:rPr lang="es-ES" sz="1500" dirty="0">
                <a:solidFill>
                  <a:schemeClr val="tx2">
                    <a:lumMod val="50000"/>
                  </a:schemeClr>
                </a:solidFill>
              </a:rPr>
              <a:t> </a:t>
            </a:r>
            <a:r>
              <a:rPr lang="es-ES" sz="1500" dirty="0" err="1">
                <a:solidFill>
                  <a:schemeClr val="tx2">
                    <a:lumMod val="50000"/>
                  </a:schemeClr>
                </a:solidFill>
              </a:rPr>
              <a:t>on</a:t>
            </a:r>
            <a:r>
              <a:rPr lang="es-ES" sz="1500" dirty="0">
                <a:solidFill>
                  <a:schemeClr val="tx2">
                    <a:lumMod val="50000"/>
                  </a:schemeClr>
                </a:solidFill>
              </a:rPr>
              <a:t> </a:t>
            </a:r>
            <a:r>
              <a:rPr lang="es-ES" sz="1500" dirty="0" err="1">
                <a:solidFill>
                  <a:schemeClr val="tx2">
                    <a:lumMod val="50000"/>
                  </a:schemeClr>
                </a:solidFill>
              </a:rPr>
              <a:t>our</a:t>
            </a:r>
            <a:r>
              <a:rPr lang="es-ES" sz="1500" dirty="0">
                <a:solidFill>
                  <a:schemeClr val="tx2">
                    <a:lumMod val="50000"/>
                  </a:schemeClr>
                </a:solidFill>
              </a:rPr>
              <a:t> </a:t>
            </a:r>
            <a:r>
              <a:rPr lang="es-ES" sz="1500" dirty="0" err="1">
                <a:solidFill>
                  <a:schemeClr val="tx2">
                    <a:lumMod val="50000"/>
                  </a:schemeClr>
                </a:solidFill>
              </a:rPr>
              <a:t>website</a:t>
            </a:r>
            <a:r>
              <a:rPr lang="es-ES" sz="1500" dirty="0">
                <a:solidFill>
                  <a:schemeClr val="tx2">
                    <a:lumMod val="50000"/>
                  </a:schemeClr>
                </a:solidFill>
              </a:rPr>
              <a:t>:</a:t>
            </a:r>
          </a:p>
        </p:txBody>
      </p:sp>
      <p:grpSp>
        <p:nvGrpSpPr>
          <p:cNvPr id="20" name="Group 19">
            <a:extLst>
              <a:ext uri="{FF2B5EF4-FFF2-40B4-BE49-F238E27FC236}">
                <a16:creationId xmlns:a16="http://schemas.microsoft.com/office/drawing/2014/main" id="{96C3A1DD-E9E4-C0FA-D050-754C480B1264}"/>
              </a:ext>
            </a:extLst>
          </p:cNvPr>
          <p:cNvGrpSpPr/>
          <p:nvPr/>
        </p:nvGrpSpPr>
        <p:grpSpPr>
          <a:xfrm>
            <a:off x="1941589" y="2009634"/>
            <a:ext cx="1612943" cy="1705228"/>
            <a:chOff x="671924" y="2046414"/>
            <a:chExt cx="1612943" cy="1705228"/>
          </a:xfrm>
        </p:grpSpPr>
        <p:pic>
          <p:nvPicPr>
            <p:cNvPr id="15" name="Picture 14" descr="A person sitting at a desk&#10;&#10;Description automatically generated with medium confidence">
              <a:extLst>
                <a:ext uri="{FF2B5EF4-FFF2-40B4-BE49-F238E27FC236}">
                  <a16:creationId xmlns:a16="http://schemas.microsoft.com/office/drawing/2014/main" id="{69B4D6AF-B274-4F8A-9793-82EF1C9553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806"/>
            <a:stretch/>
          </p:blipFill>
          <p:spPr>
            <a:xfrm>
              <a:off x="848396" y="2046414"/>
              <a:ext cx="1260000" cy="1260000"/>
            </a:xfrm>
            <a:prstGeom prst="rect">
              <a:avLst/>
            </a:prstGeom>
          </p:spPr>
        </p:pic>
        <p:sp>
          <p:nvSpPr>
            <p:cNvPr id="51" name="CasellaDiTesto 23">
              <a:extLst>
                <a:ext uri="{FF2B5EF4-FFF2-40B4-BE49-F238E27FC236}">
                  <a16:creationId xmlns:a16="http://schemas.microsoft.com/office/drawing/2014/main" id="{9FBFD12D-587E-4CA1-9BA7-CB0EF1BA596C}"/>
                </a:ext>
              </a:extLst>
            </p:cNvPr>
            <p:cNvSpPr txBox="1"/>
            <p:nvPr/>
          </p:nvSpPr>
          <p:spPr>
            <a:xfrm>
              <a:off x="671924" y="3351532"/>
              <a:ext cx="1612943" cy="400110"/>
            </a:xfrm>
            <a:prstGeom prst="rect">
              <a:avLst/>
            </a:prstGeom>
            <a:noFill/>
            <a:ln>
              <a:noFill/>
            </a:ln>
          </p:spPr>
          <p:txBody>
            <a:bodyPr wrap="square" rtlCol="0">
              <a:spAutoFit/>
            </a:bodyPr>
            <a:lstStyle/>
            <a:p>
              <a:pPr algn="ctr"/>
              <a:r>
                <a:rPr lang="en-US" sz="1000" b="1" dirty="0" err="1">
                  <a:solidFill>
                    <a:schemeClr val="accent3">
                      <a:lumMod val="75000"/>
                    </a:schemeClr>
                  </a:solidFill>
                  <a:latin typeface="Arial" panose="020B0604020202020204" pitchFamily="34" charset="0"/>
                  <a:cs typeface="Arial" panose="020B0604020202020204" pitchFamily="34" charset="0"/>
                </a:rPr>
                <a:t>Corrado</a:t>
              </a:r>
              <a:r>
                <a:rPr lang="en-US" sz="1000" dirty="0">
                  <a:solidFill>
                    <a:schemeClr val="accent3">
                      <a:lumMod val="75000"/>
                    </a:schemeClr>
                  </a:solidFill>
                  <a:latin typeface="Arial" panose="020B0604020202020204" pitchFamily="34" charset="0"/>
                  <a:cs typeface="Arial" panose="020B0604020202020204" pitchFamily="34" charset="0"/>
                </a:rPr>
                <a:t> </a:t>
              </a:r>
              <a:r>
                <a:rPr lang="en-US" sz="1000" b="1" dirty="0" err="1">
                  <a:solidFill>
                    <a:schemeClr val="accent3">
                      <a:lumMod val="75000"/>
                    </a:schemeClr>
                  </a:solidFill>
                  <a:latin typeface="Arial" panose="020B0604020202020204" pitchFamily="34" charset="0"/>
                  <a:cs typeface="Arial" panose="020B0604020202020204" pitchFamily="34" charset="0"/>
                </a:rPr>
                <a:t>Passera</a:t>
              </a:r>
              <a:endParaRPr lang="en-US" sz="1000" b="1" dirty="0">
                <a:solidFill>
                  <a:schemeClr val="accent3">
                    <a:lumMod val="75000"/>
                  </a:schemeClr>
                </a:solidFill>
                <a:latin typeface="Arial" panose="020B0604020202020204" pitchFamily="34" charset="0"/>
                <a:cs typeface="Arial" panose="020B0604020202020204" pitchFamily="34" charset="0"/>
              </a:endParaRPr>
            </a:p>
            <a:p>
              <a:pPr algn="ctr"/>
              <a:r>
                <a:rPr lang="en-US" sz="1000" b="1" dirty="0" err="1">
                  <a:latin typeface="Arial" panose="020B0604020202020204" pitchFamily="34" charset="0"/>
                  <a:cs typeface="Arial" panose="020B0604020202020204" pitchFamily="34" charset="0"/>
                </a:rPr>
                <a:t>Illimity</a:t>
              </a:r>
              <a:endParaRPr lang="en-US" sz="1000" b="1"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FB3B1FDA-03D1-6310-BEA0-0B8B0B861041}"/>
              </a:ext>
            </a:extLst>
          </p:cNvPr>
          <p:cNvGrpSpPr/>
          <p:nvPr/>
        </p:nvGrpSpPr>
        <p:grpSpPr>
          <a:xfrm>
            <a:off x="3173553" y="3888606"/>
            <a:ext cx="1612943" cy="1714656"/>
            <a:chOff x="1931924" y="2036986"/>
            <a:chExt cx="1612943" cy="1714656"/>
          </a:xfrm>
        </p:grpSpPr>
        <p:pic>
          <p:nvPicPr>
            <p:cNvPr id="23" name="Picture 22" descr="A person smiling for the camera&#10;&#10;Description automatically generated with medium confidence">
              <a:extLst>
                <a:ext uri="{FF2B5EF4-FFF2-40B4-BE49-F238E27FC236}">
                  <a16:creationId xmlns:a16="http://schemas.microsoft.com/office/drawing/2014/main" id="{13D34205-6E55-4A6D-852F-ACB8E5984F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08396" y="2036986"/>
              <a:ext cx="1260000" cy="1260000"/>
            </a:xfrm>
            <a:prstGeom prst="rect">
              <a:avLst/>
            </a:prstGeom>
          </p:spPr>
        </p:pic>
        <p:sp>
          <p:nvSpPr>
            <p:cNvPr id="52" name="CasellaDiTesto 23">
              <a:extLst>
                <a:ext uri="{FF2B5EF4-FFF2-40B4-BE49-F238E27FC236}">
                  <a16:creationId xmlns:a16="http://schemas.microsoft.com/office/drawing/2014/main" id="{D698457A-D8D3-4A22-A81B-16FA9D684953}"/>
                </a:ext>
              </a:extLst>
            </p:cNvPr>
            <p:cNvSpPr txBox="1"/>
            <p:nvPr/>
          </p:nvSpPr>
          <p:spPr>
            <a:xfrm>
              <a:off x="1931924" y="3351532"/>
              <a:ext cx="1612943" cy="400110"/>
            </a:xfrm>
            <a:prstGeom prst="rect">
              <a:avLst/>
            </a:prstGeom>
            <a:noFill/>
            <a:ln>
              <a:noFill/>
            </a:ln>
          </p:spPr>
          <p:txBody>
            <a:bodyPr wrap="square" rtlCol="0">
              <a:spAutoFit/>
            </a:bodyPr>
            <a:lstStyle/>
            <a:p>
              <a:pPr algn="ctr"/>
              <a:r>
                <a:rPr lang="en-US" sz="1000" b="1" dirty="0">
                  <a:solidFill>
                    <a:schemeClr val="accent3">
                      <a:lumMod val="75000"/>
                    </a:schemeClr>
                  </a:solidFill>
                  <a:latin typeface="Arial" panose="020B0604020202020204" pitchFamily="34" charset="0"/>
                  <a:cs typeface="Arial" panose="020B0604020202020204" pitchFamily="34" charset="0"/>
                </a:rPr>
                <a:t>Giacomo </a:t>
              </a:r>
              <a:r>
                <a:rPr lang="en-US" sz="1000" b="1" dirty="0" err="1">
                  <a:solidFill>
                    <a:schemeClr val="accent3">
                      <a:lumMod val="75000"/>
                    </a:schemeClr>
                  </a:solidFill>
                  <a:latin typeface="Arial" panose="020B0604020202020204" pitchFamily="34" charset="0"/>
                  <a:cs typeface="Arial" panose="020B0604020202020204" pitchFamily="34" charset="0"/>
                </a:rPr>
                <a:t>Zaninetta</a:t>
              </a:r>
              <a:endParaRPr lang="en-US" sz="1000" b="1" dirty="0">
                <a:solidFill>
                  <a:schemeClr val="accent3">
                    <a:lumMod val="75000"/>
                  </a:schemeClr>
                </a:solidFill>
                <a:latin typeface="Arial" panose="020B0604020202020204" pitchFamily="34" charset="0"/>
                <a:cs typeface="Arial" panose="020B0604020202020204" pitchFamily="34" charset="0"/>
              </a:endParaRPr>
            </a:p>
            <a:p>
              <a:pPr algn="ctr"/>
              <a:r>
                <a:rPr lang="en-US" sz="1000" b="1" dirty="0" err="1">
                  <a:latin typeface="Arial" panose="020B0604020202020204" pitchFamily="34" charset="0"/>
                  <a:cs typeface="Arial" panose="020B0604020202020204" pitchFamily="34" charset="0"/>
                </a:rPr>
                <a:t>Agicap</a:t>
              </a:r>
              <a:endParaRPr lang="en-US" sz="1000" b="1" dirty="0">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6D62FB67-3B09-EA52-E5D8-CAB7D9627777}"/>
              </a:ext>
            </a:extLst>
          </p:cNvPr>
          <p:cNvGrpSpPr/>
          <p:nvPr/>
        </p:nvGrpSpPr>
        <p:grpSpPr>
          <a:xfrm>
            <a:off x="4387520" y="3885521"/>
            <a:ext cx="1612943" cy="1714656"/>
            <a:chOff x="3203723" y="2032265"/>
            <a:chExt cx="1612943" cy="1714656"/>
          </a:xfrm>
        </p:grpSpPr>
        <p:pic>
          <p:nvPicPr>
            <p:cNvPr id="19" name="Picture 18" descr="A picture containing person, wall&#10;&#10;Description automatically generated">
              <a:extLst>
                <a:ext uri="{FF2B5EF4-FFF2-40B4-BE49-F238E27FC236}">
                  <a16:creationId xmlns:a16="http://schemas.microsoft.com/office/drawing/2014/main" id="{304FD002-4FB2-4B1F-A792-DE509DEB1D7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80195" y="2032265"/>
              <a:ext cx="1260000" cy="1260000"/>
            </a:xfrm>
            <a:prstGeom prst="rect">
              <a:avLst/>
            </a:prstGeom>
          </p:spPr>
        </p:pic>
        <p:sp>
          <p:nvSpPr>
            <p:cNvPr id="53" name="CasellaDiTesto 23">
              <a:extLst>
                <a:ext uri="{FF2B5EF4-FFF2-40B4-BE49-F238E27FC236}">
                  <a16:creationId xmlns:a16="http://schemas.microsoft.com/office/drawing/2014/main" id="{8AD89C58-0D44-4093-A9F3-8B3853B010B5}"/>
                </a:ext>
              </a:extLst>
            </p:cNvPr>
            <p:cNvSpPr txBox="1"/>
            <p:nvPr/>
          </p:nvSpPr>
          <p:spPr>
            <a:xfrm>
              <a:off x="3203723" y="3346811"/>
              <a:ext cx="1612943" cy="400110"/>
            </a:xfrm>
            <a:prstGeom prst="rect">
              <a:avLst/>
            </a:prstGeom>
            <a:noFill/>
            <a:ln>
              <a:noFill/>
            </a:ln>
          </p:spPr>
          <p:txBody>
            <a:bodyPr wrap="square" rtlCol="0">
              <a:spAutoFit/>
            </a:bodyPr>
            <a:lstStyle/>
            <a:p>
              <a:pPr algn="ctr"/>
              <a:r>
                <a:rPr lang="en-US" sz="1000" b="1" dirty="0">
                  <a:solidFill>
                    <a:schemeClr val="accent3">
                      <a:lumMod val="75000"/>
                    </a:schemeClr>
                  </a:solidFill>
                  <a:latin typeface="Arial" panose="020B0604020202020204" pitchFamily="34" charset="0"/>
                  <a:cs typeface="Arial" panose="020B0604020202020204" pitchFamily="34" charset="0"/>
                </a:rPr>
                <a:t>Elena Lavezzi</a:t>
              </a:r>
            </a:p>
            <a:p>
              <a:pPr algn="ctr"/>
              <a:r>
                <a:rPr lang="en-US" sz="1000" b="1" dirty="0" err="1">
                  <a:latin typeface="Arial" panose="020B0604020202020204" pitchFamily="34" charset="0"/>
                  <a:cs typeface="Arial" panose="020B0604020202020204" pitchFamily="34" charset="0"/>
                </a:rPr>
                <a:t>Revolut</a:t>
              </a:r>
              <a:endParaRPr lang="en-US" sz="1000" b="1" dirty="0">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C6518647-BDB8-A317-C9D1-F0C47D438587}"/>
              </a:ext>
            </a:extLst>
          </p:cNvPr>
          <p:cNvGrpSpPr/>
          <p:nvPr/>
        </p:nvGrpSpPr>
        <p:grpSpPr>
          <a:xfrm>
            <a:off x="702215" y="3889169"/>
            <a:ext cx="1612943" cy="1720095"/>
            <a:chOff x="4443403" y="2032265"/>
            <a:chExt cx="1612943" cy="1720095"/>
          </a:xfrm>
        </p:grpSpPr>
        <p:pic>
          <p:nvPicPr>
            <p:cNvPr id="38" name="Picture 37" descr="A person smiling for the camera&#10;&#10;Description automatically generated with medium confidence">
              <a:extLst>
                <a:ext uri="{FF2B5EF4-FFF2-40B4-BE49-F238E27FC236}">
                  <a16:creationId xmlns:a16="http://schemas.microsoft.com/office/drawing/2014/main" id="{7BCFBF58-1167-4B7C-88C5-91A78AE6E6E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808"/>
            <a:stretch/>
          </p:blipFill>
          <p:spPr>
            <a:xfrm>
              <a:off x="4617743" y="2032265"/>
              <a:ext cx="1260000" cy="1260000"/>
            </a:xfrm>
            <a:prstGeom prst="rect">
              <a:avLst/>
            </a:prstGeom>
          </p:spPr>
        </p:pic>
        <p:sp>
          <p:nvSpPr>
            <p:cNvPr id="54" name="CasellaDiTesto 23">
              <a:extLst>
                <a:ext uri="{FF2B5EF4-FFF2-40B4-BE49-F238E27FC236}">
                  <a16:creationId xmlns:a16="http://schemas.microsoft.com/office/drawing/2014/main" id="{CE083A9D-3E18-4ADE-A3DF-7C441B5FC403}"/>
                </a:ext>
              </a:extLst>
            </p:cNvPr>
            <p:cNvSpPr txBox="1"/>
            <p:nvPr/>
          </p:nvSpPr>
          <p:spPr>
            <a:xfrm>
              <a:off x="4443403" y="3352250"/>
              <a:ext cx="1612943" cy="400110"/>
            </a:xfrm>
            <a:prstGeom prst="rect">
              <a:avLst/>
            </a:prstGeom>
            <a:noFill/>
            <a:ln>
              <a:noFill/>
            </a:ln>
          </p:spPr>
          <p:txBody>
            <a:bodyPr wrap="square" rtlCol="0">
              <a:spAutoFit/>
            </a:bodyPr>
            <a:lstStyle/>
            <a:p>
              <a:pPr algn="ctr"/>
              <a:r>
                <a:rPr lang="en-US" sz="1000" b="1" dirty="0" err="1">
                  <a:solidFill>
                    <a:schemeClr val="accent3">
                      <a:lumMod val="75000"/>
                    </a:schemeClr>
                  </a:solidFill>
                  <a:latin typeface="Arial" panose="020B0604020202020204" pitchFamily="34" charset="0"/>
                  <a:cs typeface="Arial" panose="020B0604020202020204" pitchFamily="34" charset="0"/>
                </a:rPr>
                <a:t>Edoardo</a:t>
              </a:r>
              <a:r>
                <a:rPr lang="en-US" sz="1000" b="1" dirty="0">
                  <a:solidFill>
                    <a:schemeClr val="accent3">
                      <a:lumMod val="75000"/>
                    </a:schemeClr>
                  </a:solidFill>
                  <a:latin typeface="Arial" panose="020B0604020202020204" pitchFamily="34" charset="0"/>
                  <a:cs typeface="Arial" panose="020B0604020202020204" pitchFamily="34" charset="0"/>
                </a:rPr>
                <a:t> Volta</a:t>
              </a:r>
            </a:p>
            <a:p>
              <a:pPr algn="ctr"/>
              <a:r>
                <a:rPr lang="en-US" sz="1000" b="1" dirty="0">
                  <a:latin typeface="Arial" panose="020B0604020202020204" pitchFamily="34" charset="0"/>
                  <a:cs typeface="Arial" panose="020B0604020202020204" pitchFamily="34" charset="0"/>
                </a:rPr>
                <a:t>Mastercard</a:t>
              </a:r>
            </a:p>
          </p:txBody>
        </p:sp>
      </p:grpSp>
      <p:sp>
        <p:nvSpPr>
          <p:cNvPr id="56" name="CasellaDiTesto 23">
            <a:extLst>
              <a:ext uri="{FF2B5EF4-FFF2-40B4-BE49-F238E27FC236}">
                <a16:creationId xmlns:a16="http://schemas.microsoft.com/office/drawing/2014/main" id="{8629904A-63FA-4256-9088-8BAF4F979B16}"/>
              </a:ext>
            </a:extLst>
          </p:cNvPr>
          <p:cNvSpPr txBox="1"/>
          <p:nvPr/>
        </p:nvSpPr>
        <p:spPr>
          <a:xfrm>
            <a:off x="5786794" y="3349090"/>
            <a:ext cx="1612943" cy="400110"/>
          </a:xfrm>
          <a:prstGeom prst="rect">
            <a:avLst/>
          </a:prstGeom>
          <a:noFill/>
          <a:ln>
            <a:noFill/>
          </a:ln>
        </p:spPr>
        <p:txBody>
          <a:bodyPr wrap="square" rtlCol="0">
            <a:spAutoFit/>
          </a:bodyPr>
          <a:lstStyle/>
          <a:p>
            <a:pPr algn="ctr"/>
            <a:r>
              <a:rPr lang="en-US" sz="1000" b="1" dirty="0">
                <a:solidFill>
                  <a:schemeClr val="accent3">
                    <a:lumMod val="75000"/>
                  </a:schemeClr>
                </a:solidFill>
                <a:latin typeface="Arial" panose="020B0604020202020204" pitchFamily="34" charset="0"/>
                <a:cs typeface="Arial" panose="020B0604020202020204" pitchFamily="34" charset="0"/>
              </a:rPr>
              <a:t>Andrea </a:t>
            </a:r>
            <a:r>
              <a:rPr lang="en-US" sz="1000" b="1" dirty="0" err="1">
                <a:solidFill>
                  <a:schemeClr val="accent3">
                    <a:lumMod val="75000"/>
                  </a:schemeClr>
                </a:solidFill>
                <a:latin typeface="Arial" panose="020B0604020202020204" pitchFamily="34" charset="0"/>
                <a:cs typeface="Arial" panose="020B0604020202020204" pitchFamily="34" charset="0"/>
              </a:rPr>
              <a:t>Pietrini</a:t>
            </a:r>
            <a:endParaRPr lang="en-US" sz="1000" b="1" dirty="0">
              <a:solidFill>
                <a:schemeClr val="accent3">
                  <a:lumMod val="75000"/>
                </a:schemeClr>
              </a:solidFill>
              <a:latin typeface="Arial" panose="020B0604020202020204" pitchFamily="34" charset="0"/>
              <a:cs typeface="Arial" panose="020B0604020202020204" pitchFamily="34" charset="0"/>
            </a:endParaRPr>
          </a:p>
          <a:p>
            <a:pPr algn="ctr"/>
            <a:r>
              <a:rPr lang="en-US" sz="1000" b="1" dirty="0" err="1">
                <a:latin typeface="Arial" panose="020B0604020202020204" pitchFamily="34" charset="0"/>
                <a:cs typeface="Arial" panose="020B0604020202020204" pitchFamily="34" charset="0"/>
              </a:rPr>
              <a:t>YourGroup</a:t>
            </a:r>
            <a:endParaRPr lang="en-US" sz="1000" b="1"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E00C654E-CA12-00A8-413B-EF80DAF4D304}"/>
              </a:ext>
            </a:extLst>
          </p:cNvPr>
          <p:cNvGrpSpPr/>
          <p:nvPr/>
        </p:nvGrpSpPr>
        <p:grpSpPr>
          <a:xfrm>
            <a:off x="5656621" y="3885521"/>
            <a:ext cx="1612943" cy="1720740"/>
            <a:chOff x="6945722" y="2030902"/>
            <a:chExt cx="1612943" cy="1720740"/>
          </a:xfrm>
        </p:grpSpPr>
        <p:pic>
          <p:nvPicPr>
            <p:cNvPr id="17" name="Picture 16" descr="A person in a suit with his arms crossed&#10;&#10;Description automatically generated with medium confidence">
              <a:extLst>
                <a:ext uri="{FF2B5EF4-FFF2-40B4-BE49-F238E27FC236}">
                  <a16:creationId xmlns:a16="http://schemas.microsoft.com/office/drawing/2014/main" id="{B4560F69-CA69-4480-945F-FFA235243E6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22"/>
            <a:stretch/>
          </p:blipFill>
          <p:spPr>
            <a:xfrm>
              <a:off x="7127176" y="2030902"/>
              <a:ext cx="1260000" cy="1260000"/>
            </a:xfrm>
            <a:prstGeom prst="rect">
              <a:avLst/>
            </a:prstGeom>
          </p:spPr>
        </p:pic>
        <p:sp>
          <p:nvSpPr>
            <p:cNvPr id="57" name="CasellaDiTesto 23">
              <a:extLst>
                <a:ext uri="{FF2B5EF4-FFF2-40B4-BE49-F238E27FC236}">
                  <a16:creationId xmlns:a16="http://schemas.microsoft.com/office/drawing/2014/main" id="{683B6E4A-3184-46B6-903E-ABEDFAACD956}"/>
                </a:ext>
              </a:extLst>
            </p:cNvPr>
            <p:cNvSpPr txBox="1"/>
            <p:nvPr/>
          </p:nvSpPr>
          <p:spPr>
            <a:xfrm>
              <a:off x="6945722" y="3351532"/>
              <a:ext cx="1612943" cy="400110"/>
            </a:xfrm>
            <a:prstGeom prst="rect">
              <a:avLst/>
            </a:prstGeom>
            <a:noFill/>
            <a:ln>
              <a:noFill/>
            </a:ln>
          </p:spPr>
          <p:txBody>
            <a:bodyPr wrap="square" rtlCol="0">
              <a:spAutoFit/>
            </a:bodyPr>
            <a:lstStyle/>
            <a:p>
              <a:pPr algn="ctr"/>
              <a:r>
                <a:rPr lang="en-US" sz="1000" b="1" dirty="0">
                  <a:solidFill>
                    <a:schemeClr val="accent3">
                      <a:lumMod val="75000"/>
                    </a:schemeClr>
                  </a:solidFill>
                  <a:latin typeface="Arial" panose="020B0604020202020204" pitchFamily="34" charset="0"/>
                  <a:cs typeface="Arial" panose="020B0604020202020204" pitchFamily="34" charset="0"/>
                </a:rPr>
                <a:t>Donato </a:t>
              </a:r>
              <a:r>
                <a:rPr lang="en-US" sz="1000" b="1" dirty="0" err="1">
                  <a:solidFill>
                    <a:schemeClr val="accent3">
                      <a:lumMod val="75000"/>
                    </a:schemeClr>
                  </a:solidFill>
                  <a:latin typeface="Arial" panose="020B0604020202020204" pitchFamily="34" charset="0"/>
                  <a:cs typeface="Arial" panose="020B0604020202020204" pitchFamily="34" charset="0"/>
                </a:rPr>
                <a:t>Vadruccio</a:t>
              </a:r>
              <a:endParaRPr lang="en-US" sz="1000" b="1" dirty="0">
                <a:solidFill>
                  <a:schemeClr val="accent3">
                    <a:lumMod val="75000"/>
                  </a:schemeClr>
                </a:solidFill>
                <a:latin typeface="Arial" panose="020B0604020202020204" pitchFamily="34" charset="0"/>
                <a:cs typeface="Arial" panose="020B0604020202020204" pitchFamily="34" charset="0"/>
              </a:endParaRPr>
            </a:p>
            <a:p>
              <a:pPr algn="ctr"/>
              <a:r>
                <a:rPr lang="en-US" sz="1000" b="1" dirty="0" err="1">
                  <a:latin typeface="Arial" panose="020B0604020202020204" pitchFamily="34" charset="0"/>
                  <a:cs typeface="Arial" panose="020B0604020202020204" pitchFamily="34" charset="0"/>
                </a:rPr>
                <a:t>Plick</a:t>
              </a:r>
              <a:r>
                <a:rPr lang="en-US" sz="1000" b="1" dirty="0">
                  <a:latin typeface="Arial" panose="020B0604020202020204" pitchFamily="34" charset="0"/>
                  <a:cs typeface="Arial" panose="020B0604020202020204" pitchFamily="34" charset="0"/>
                </a:rPr>
                <a:t> (</a:t>
              </a:r>
              <a:r>
                <a:rPr lang="en-US" sz="1000" b="1" dirty="0" err="1">
                  <a:latin typeface="Arial" panose="020B0604020202020204" pitchFamily="34" charset="0"/>
                  <a:cs typeface="Arial" panose="020B0604020202020204" pitchFamily="34" charset="0"/>
                </a:rPr>
                <a:t>PayDo</a:t>
              </a:r>
              <a:r>
                <a:rPr lang="en-US" sz="1000" b="1" dirty="0">
                  <a:latin typeface="Arial" panose="020B0604020202020204" pitchFamily="34" charset="0"/>
                  <a:cs typeface="Arial" panose="020B0604020202020204" pitchFamily="34" charset="0"/>
                </a:rPr>
                <a:t>)</a:t>
              </a:r>
            </a:p>
          </p:txBody>
        </p:sp>
      </p:grpSp>
      <p:grpSp>
        <p:nvGrpSpPr>
          <p:cNvPr id="3" name="Group 2">
            <a:extLst>
              <a:ext uri="{FF2B5EF4-FFF2-40B4-BE49-F238E27FC236}">
                <a16:creationId xmlns:a16="http://schemas.microsoft.com/office/drawing/2014/main" id="{7AC3F394-C8BA-A6B9-4086-2346831D7F5F}"/>
              </a:ext>
            </a:extLst>
          </p:cNvPr>
          <p:cNvGrpSpPr/>
          <p:nvPr/>
        </p:nvGrpSpPr>
        <p:grpSpPr>
          <a:xfrm>
            <a:off x="4376002" y="2005507"/>
            <a:ext cx="1612943" cy="1737096"/>
            <a:chOff x="579908" y="3851173"/>
            <a:chExt cx="1612943" cy="1737096"/>
          </a:xfrm>
        </p:grpSpPr>
        <p:pic>
          <p:nvPicPr>
            <p:cNvPr id="21" name="Picture 20" descr="A person sitting at a desk with a computer&#10;&#10;Description automatically generated with low confidence">
              <a:extLst>
                <a:ext uri="{FF2B5EF4-FFF2-40B4-BE49-F238E27FC236}">
                  <a16:creationId xmlns:a16="http://schemas.microsoft.com/office/drawing/2014/main" id="{E5910D4C-9FD1-4732-B77F-476EF4EB60E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48396" y="3851173"/>
              <a:ext cx="1260000" cy="1260000"/>
            </a:xfrm>
            <a:prstGeom prst="rect">
              <a:avLst/>
            </a:prstGeom>
          </p:spPr>
        </p:pic>
        <p:sp>
          <p:nvSpPr>
            <p:cNvPr id="58" name="CasellaDiTesto 23">
              <a:extLst>
                <a:ext uri="{FF2B5EF4-FFF2-40B4-BE49-F238E27FC236}">
                  <a16:creationId xmlns:a16="http://schemas.microsoft.com/office/drawing/2014/main" id="{D422D74C-F01E-487C-A04B-FF1C674986CB}"/>
                </a:ext>
              </a:extLst>
            </p:cNvPr>
            <p:cNvSpPr txBox="1"/>
            <p:nvPr/>
          </p:nvSpPr>
          <p:spPr>
            <a:xfrm>
              <a:off x="579908" y="5188159"/>
              <a:ext cx="1612943" cy="400110"/>
            </a:xfrm>
            <a:prstGeom prst="rect">
              <a:avLst/>
            </a:prstGeom>
            <a:noFill/>
            <a:ln>
              <a:noFill/>
            </a:ln>
          </p:spPr>
          <p:txBody>
            <a:bodyPr wrap="square" rtlCol="0">
              <a:spAutoFit/>
            </a:bodyPr>
            <a:lstStyle/>
            <a:p>
              <a:pPr algn="ctr"/>
              <a:r>
                <a:rPr lang="en-US" sz="1000" b="1" dirty="0">
                  <a:solidFill>
                    <a:schemeClr val="accent3">
                      <a:lumMod val="75000"/>
                    </a:schemeClr>
                  </a:solidFill>
                  <a:latin typeface="Arial" panose="020B0604020202020204" pitchFamily="34" charset="0"/>
                  <a:cs typeface="Arial" panose="020B0604020202020204" pitchFamily="34" charset="0"/>
                </a:rPr>
                <a:t>Federico Sforza</a:t>
              </a:r>
            </a:p>
            <a:p>
              <a:pPr algn="ctr"/>
              <a:r>
                <a:rPr lang="en-US" sz="1000" b="1" dirty="0" err="1">
                  <a:latin typeface="Arial" panose="020B0604020202020204" pitchFamily="34" charset="0"/>
                  <a:cs typeface="Arial" panose="020B0604020202020204" pitchFamily="34" charset="0"/>
                </a:rPr>
                <a:t>AideXa</a:t>
              </a:r>
              <a:endParaRPr lang="en-US" sz="1000" b="1" dirty="0">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F6D9A7E7-4843-ED47-09F5-97760B986410}"/>
              </a:ext>
            </a:extLst>
          </p:cNvPr>
          <p:cNvGrpSpPr/>
          <p:nvPr/>
        </p:nvGrpSpPr>
        <p:grpSpPr>
          <a:xfrm>
            <a:off x="3201590" y="2005507"/>
            <a:ext cx="1612943" cy="1732952"/>
            <a:chOff x="1931924" y="3855317"/>
            <a:chExt cx="1612943" cy="1732952"/>
          </a:xfrm>
        </p:grpSpPr>
        <p:pic>
          <p:nvPicPr>
            <p:cNvPr id="25" name="Picture 24" descr="A person smiling for the camera&#10;&#10;Description automatically generated with low confidence">
              <a:extLst>
                <a:ext uri="{FF2B5EF4-FFF2-40B4-BE49-F238E27FC236}">
                  <a16:creationId xmlns:a16="http://schemas.microsoft.com/office/drawing/2014/main" id="{7D7DE42F-1BFD-4206-BE66-748AB367580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113619" y="3855317"/>
              <a:ext cx="1260000" cy="1260000"/>
            </a:xfrm>
            <a:prstGeom prst="rect">
              <a:avLst/>
            </a:prstGeom>
          </p:spPr>
        </p:pic>
        <p:sp>
          <p:nvSpPr>
            <p:cNvPr id="59" name="CasellaDiTesto 23">
              <a:extLst>
                <a:ext uri="{FF2B5EF4-FFF2-40B4-BE49-F238E27FC236}">
                  <a16:creationId xmlns:a16="http://schemas.microsoft.com/office/drawing/2014/main" id="{620011F8-7988-4183-9AB2-DDD32D148A78}"/>
                </a:ext>
              </a:extLst>
            </p:cNvPr>
            <p:cNvSpPr txBox="1"/>
            <p:nvPr/>
          </p:nvSpPr>
          <p:spPr>
            <a:xfrm>
              <a:off x="1931924" y="5188159"/>
              <a:ext cx="1612943" cy="400110"/>
            </a:xfrm>
            <a:prstGeom prst="rect">
              <a:avLst/>
            </a:prstGeom>
            <a:noFill/>
            <a:ln>
              <a:noFill/>
            </a:ln>
          </p:spPr>
          <p:txBody>
            <a:bodyPr wrap="square" rtlCol="0">
              <a:spAutoFit/>
            </a:bodyPr>
            <a:lstStyle/>
            <a:p>
              <a:pPr algn="ctr"/>
              <a:r>
                <a:rPr lang="en-US" sz="1000" b="1" dirty="0">
                  <a:solidFill>
                    <a:schemeClr val="accent3">
                      <a:lumMod val="75000"/>
                    </a:schemeClr>
                  </a:solidFill>
                  <a:latin typeface="Arial" panose="020B0604020202020204" pitchFamily="34" charset="0"/>
                  <a:cs typeface="Arial" panose="020B0604020202020204" pitchFamily="34" charset="0"/>
                </a:rPr>
                <a:t>Oi Yee Choo</a:t>
              </a:r>
            </a:p>
            <a:p>
              <a:pPr algn="ctr"/>
              <a:r>
                <a:rPr lang="en-US" sz="1000" b="1" dirty="0">
                  <a:latin typeface="Arial" panose="020B0604020202020204" pitchFamily="34" charset="0"/>
                  <a:cs typeface="Arial" panose="020B0604020202020204" pitchFamily="34" charset="0"/>
                </a:rPr>
                <a:t>ADDX</a:t>
              </a:r>
            </a:p>
          </p:txBody>
        </p:sp>
      </p:grpSp>
      <p:grpSp>
        <p:nvGrpSpPr>
          <p:cNvPr id="10" name="Group 9">
            <a:extLst>
              <a:ext uri="{FF2B5EF4-FFF2-40B4-BE49-F238E27FC236}">
                <a16:creationId xmlns:a16="http://schemas.microsoft.com/office/drawing/2014/main" id="{D024F96A-75DF-6D24-211D-F2758252149E}"/>
              </a:ext>
            </a:extLst>
          </p:cNvPr>
          <p:cNvGrpSpPr/>
          <p:nvPr/>
        </p:nvGrpSpPr>
        <p:grpSpPr>
          <a:xfrm>
            <a:off x="6972386" y="2001600"/>
            <a:ext cx="1612943" cy="1737263"/>
            <a:chOff x="6991041" y="3855317"/>
            <a:chExt cx="1612943" cy="1737263"/>
          </a:xfrm>
        </p:grpSpPr>
        <p:pic>
          <p:nvPicPr>
            <p:cNvPr id="13" name="Picture 12" descr="A picture containing person, wall, red, wearing&#10;&#10;Description automatically generated">
              <a:extLst>
                <a:ext uri="{FF2B5EF4-FFF2-40B4-BE49-F238E27FC236}">
                  <a16:creationId xmlns:a16="http://schemas.microsoft.com/office/drawing/2014/main" id="{31B91C23-2CA4-4439-AD0D-08D3DFE7A83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53313" y="3855317"/>
              <a:ext cx="1280487" cy="1260000"/>
            </a:xfrm>
            <a:prstGeom prst="rect">
              <a:avLst/>
            </a:prstGeom>
          </p:spPr>
        </p:pic>
        <p:sp>
          <p:nvSpPr>
            <p:cNvPr id="60" name="CasellaDiTesto 23">
              <a:extLst>
                <a:ext uri="{FF2B5EF4-FFF2-40B4-BE49-F238E27FC236}">
                  <a16:creationId xmlns:a16="http://schemas.microsoft.com/office/drawing/2014/main" id="{26679B7A-4B78-488D-9F07-C7E7A816EE80}"/>
                </a:ext>
              </a:extLst>
            </p:cNvPr>
            <p:cNvSpPr txBox="1"/>
            <p:nvPr/>
          </p:nvSpPr>
          <p:spPr>
            <a:xfrm>
              <a:off x="6991041" y="5192470"/>
              <a:ext cx="1612943" cy="400110"/>
            </a:xfrm>
            <a:prstGeom prst="rect">
              <a:avLst/>
            </a:prstGeom>
            <a:noFill/>
            <a:ln>
              <a:noFill/>
            </a:ln>
          </p:spPr>
          <p:txBody>
            <a:bodyPr wrap="square" rtlCol="0">
              <a:spAutoFit/>
            </a:bodyPr>
            <a:lstStyle/>
            <a:p>
              <a:pPr algn="ctr"/>
              <a:r>
                <a:rPr lang="en-US" sz="1000" b="1" dirty="0">
                  <a:solidFill>
                    <a:schemeClr val="accent3">
                      <a:lumMod val="75000"/>
                    </a:schemeClr>
                  </a:solidFill>
                  <a:latin typeface="Arial" panose="020B0604020202020204" pitchFamily="34" charset="0"/>
                  <a:cs typeface="Arial" panose="020B0604020202020204" pitchFamily="34" charset="0"/>
                </a:rPr>
                <a:t>Betsy Cohen</a:t>
              </a:r>
            </a:p>
            <a:p>
              <a:pPr algn="ctr"/>
              <a:r>
                <a:rPr lang="en-US" sz="1000" b="1" dirty="0">
                  <a:latin typeface="Arial" panose="020B0604020202020204" pitchFamily="34" charset="0"/>
                  <a:cs typeface="Arial" panose="020B0604020202020204" pitchFamily="34" charset="0"/>
                </a:rPr>
                <a:t>Bancorp</a:t>
              </a:r>
            </a:p>
          </p:txBody>
        </p:sp>
      </p:grpSp>
      <p:grpSp>
        <p:nvGrpSpPr>
          <p:cNvPr id="9" name="Group 8">
            <a:extLst>
              <a:ext uri="{FF2B5EF4-FFF2-40B4-BE49-F238E27FC236}">
                <a16:creationId xmlns:a16="http://schemas.microsoft.com/office/drawing/2014/main" id="{1F02F355-6B6C-0FB4-E5D4-6D5674D2BBE8}"/>
              </a:ext>
            </a:extLst>
          </p:cNvPr>
          <p:cNvGrpSpPr/>
          <p:nvPr/>
        </p:nvGrpSpPr>
        <p:grpSpPr>
          <a:xfrm>
            <a:off x="630065" y="2013582"/>
            <a:ext cx="1612943" cy="1736941"/>
            <a:chOff x="5693295" y="3851173"/>
            <a:chExt cx="1612943" cy="1736941"/>
          </a:xfrm>
        </p:grpSpPr>
        <p:pic>
          <p:nvPicPr>
            <p:cNvPr id="44" name="Picture 43" descr="A person in a suit and tie&#10;&#10;Description automatically generated with medium confidence">
              <a:extLst>
                <a:ext uri="{FF2B5EF4-FFF2-40B4-BE49-F238E27FC236}">
                  <a16:creationId xmlns:a16="http://schemas.microsoft.com/office/drawing/2014/main" id="{A68E1368-FA9F-4F14-83F0-1E5F2FDB35B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891674" y="3851173"/>
              <a:ext cx="1260000" cy="1260000"/>
            </a:xfrm>
            <a:prstGeom prst="rect">
              <a:avLst/>
            </a:prstGeom>
          </p:spPr>
        </p:pic>
        <p:sp>
          <p:nvSpPr>
            <p:cNvPr id="61" name="CasellaDiTesto 23">
              <a:extLst>
                <a:ext uri="{FF2B5EF4-FFF2-40B4-BE49-F238E27FC236}">
                  <a16:creationId xmlns:a16="http://schemas.microsoft.com/office/drawing/2014/main" id="{01D9B484-8892-484D-B94D-C66DAB26AD43}"/>
                </a:ext>
              </a:extLst>
            </p:cNvPr>
            <p:cNvSpPr txBox="1"/>
            <p:nvPr/>
          </p:nvSpPr>
          <p:spPr>
            <a:xfrm>
              <a:off x="5693295" y="5188004"/>
              <a:ext cx="1612943" cy="400110"/>
            </a:xfrm>
            <a:prstGeom prst="rect">
              <a:avLst/>
            </a:prstGeom>
            <a:noFill/>
            <a:ln>
              <a:noFill/>
            </a:ln>
          </p:spPr>
          <p:txBody>
            <a:bodyPr wrap="square" rtlCol="0">
              <a:spAutoFit/>
            </a:bodyPr>
            <a:lstStyle/>
            <a:p>
              <a:pPr algn="ctr"/>
              <a:r>
                <a:rPr lang="en-US" sz="1000" b="1" dirty="0">
                  <a:solidFill>
                    <a:schemeClr val="accent3">
                      <a:lumMod val="75000"/>
                    </a:schemeClr>
                  </a:solidFill>
                  <a:latin typeface="Arial" panose="020B0604020202020204" pitchFamily="34" charset="0"/>
                  <a:cs typeface="Arial" panose="020B0604020202020204" pitchFamily="34" charset="0"/>
                </a:rPr>
                <a:t>Andrew Darley</a:t>
              </a:r>
            </a:p>
            <a:p>
              <a:pPr algn="ctr"/>
              <a:r>
                <a:rPr lang="en-US" sz="1000" b="1" dirty="0">
                  <a:latin typeface="Arial" panose="020B0604020202020204" pitchFamily="34" charset="0"/>
                  <a:cs typeface="Arial" panose="020B0604020202020204" pitchFamily="34" charset="0"/>
                </a:rPr>
                <a:t>IBM</a:t>
              </a:r>
            </a:p>
          </p:txBody>
        </p:sp>
      </p:grpSp>
      <p:grpSp>
        <p:nvGrpSpPr>
          <p:cNvPr id="8" name="Group 7">
            <a:extLst>
              <a:ext uri="{FF2B5EF4-FFF2-40B4-BE49-F238E27FC236}">
                <a16:creationId xmlns:a16="http://schemas.microsoft.com/office/drawing/2014/main" id="{7A92BF66-D6D4-FEB5-C437-7C72A5218146}"/>
              </a:ext>
            </a:extLst>
          </p:cNvPr>
          <p:cNvGrpSpPr/>
          <p:nvPr/>
        </p:nvGrpSpPr>
        <p:grpSpPr>
          <a:xfrm>
            <a:off x="6925722" y="3895860"/>
            <a:ext cx="1612943" cy="1736786"/>
            <a:chOff x="4453563" y="3846607"/>
            <a:chExt cx="1612943" cy="1736786"/>
          </a:xfrm>
        </p:grpSpPr>
        <p:pic>
          <p:nvPicPr>
            <p:cNvPr id="48" name="Picture 47" descr="A person with his arms crossed&#10;&#10;Description automatically generated with medium confidence">
              <a:extLst>
                <a:ext uri="{FF2B5EF4-FFF2-40B4-BE49-F238E27FC236}">
                  <a16:creationId xmlns:a16="http://schemas.microsoft.com/office/drawing/2014/main" id="{B864C72A-5D48-425B-9164-C97F9375AE3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b="-266"/>
            <a:stretch/>
          </p:blipFill>
          <p:spPr>
            <a:xfrm>
              <a:off x="4630035" y="3846607"/>
              <a:ext cx="1260000" cy="1260000"/>
            </a:xfrm>
            <a:prstGeom prst="rect">
              <a:avLst/>
            </a:prstGeom>
          </p:spPr>
        </p:pic>
        <p:sp>
          <p:nvSpPr>
            <p:cNvPr id="62" name="CasellaDiTesto 23">
              <a:extLst>
                <a:ext uri="{FF2B5EF4-FFF2-40B4-BE49-F238E27FC236}">
                  <a16:creationId xmlns:a16="http://schemas.microsoft.com/office/drawing/2014/main" id="{26C7CBD3-9A4F-4069-9CEE-BA3A0B480108}"/>
                </a:ext>
              </a:extLst>
            </p:cNvPr>
            <p:cNvSpPr txBox="1"/>
            <p:nvPr/>
          </p:nvSpPr>
          <p:spPr>
            <a:xfrm>
              <a:off x="4453563" y="5183283"/>
              <a:ext cx="1612943" cy="400110"/>
            </a:xfrm>
            <a:prstGeom prst="rect">
              <a:avLst/>
            </a:prstGeom>
            <a:noFill/>
            <a:ln>
              <a:noFill/>
            </a:ln>
          </p:spPr>
          <p:txBody>
            <a:bodyPr wrap="square" rtlCol="0">
              <a:spAutoFit/>
            </a:bodyPr>
            <a:lstStyle/>
            <a:p>
              <a:pPr algn="ctr"/>
              <a:r>
                <a:rPr lang="en-US" sz="1000" b="1" dirty="0">
                  <a:solidFill>
                    <a:schemeClr val="accent3">
                      <a:lumMod val="75000"/>
                    </a:schemeClr>
                  </a:solidFill>
                  <a:latin typeface="Arial" panose="020B0604020202020204" pitchFamily="34" charset="0"/>
                  <a:cs typeface="Arial" panose="020B0604020202020204" pitchFamily="34" charset="0"/>
                </a:rPr>
                <a:t>Francesco </a:t>
              </a:r>
              <a:r>
                <a:rPr lang="en-US" sz="1000" b="1" dirty="0" err="1">
                  <a:solidFill>
                    <a:schemeClr val="accent3">
                      <a:lumMod val="75000"/>
                    </a:schemeClr>
                  </a:solidFill>
                  <a:latin typeface="Arial" panose="020B0604020202020204" pitchFamily="34" charset="0"/>
                  <a:cs typeface="Arial" panose="020B0604020202020204" pitchFamily="34" charset="0"/>
                </a:rPr>
                <a:t>Passone</a:t>
              </a:r>
              <a:endParaRPr lang="en-US" sz="1000" b="1" dirty="0">
                <a:solidFill>
                  <a:schemeClr val="accent3">
                    <a:lumMod val="75000"/>
                  </a:schemeClr>
                </a:solidFill>
                <a:latin typeface="Arial" panose="020B0604020202020204" pitchFamily="34" charset="0"/>
                <a:cs typeface="Arial" panose="020B0604020202020204" pitchFamily="34" charset="0"/>
              </a:endParaRPr>
            </a:p>
            <a:p>
              <a:pPr algn="ctr"/>
              <a:r>
                <a:rPr lang="en-US" sz="1000" b="1" dirty="0">
                  <a:latin typeface="Arial" panose="020B0604020202020204" pitchFamily="34" charset="0"/>
                  <a:cs typeface="Arial" panose="020B0604020202020204" pitchFamily="34" charset="0"/>
                </a:rPr>
                <a:t>Klarna</a:t>
              </a:r>
            </a:p>
          </p:txBody>
        </p:sp>
      </p:grpSp>
      <p:grpSp>
        <p:nvGrpSpPr>
          <p:cNvPr id="7" name="Group 6">
            <a:extLst>
              <a:ext uri="{FF2B5EF4-FFF2-40B4-BE49-F238E27FC236}">
                <a16:creationId xmlns:a16="http://schemas.microsoft.com/office/drawing/2014/main" id="{8E763FF0-8329-D224-255F-450F4CC3D17F}"/>
              </a:ext>
            </a:extLst>
          </p:cNvPr>
          <p:cNvGrpSpPr/>
          <p:nvPr/>
        </p:nvGrpSpPr>
        <p:grpSpPr>
          <a:xfrm>
            <a:off x="1992326" y="3895860"/>
            <a:ext cx="1612943" cy="1732220"/>
            <a:chOff x="3229670" y="3851328"/>
            <a:chExt cx="1612943" cy="1732220"/>
          </a:xfrm>
        </p:grpSpPr>
        <p:pic>
          <p:nvPicPr>
            <p:cNvPr id="46" name="Picture 45" descr="A person wearing glasses&#10;&#10;Description automatically generated with medium confidence">
              <a:extLst>
                <a:ext uri="{FF2B5EF4-FFF2-40B4-BE49-F238E27FC236}">
                  <a16:creationId xmlns:a16="http://schemas.microsoft.com/office/drawing/2014/main" id="{7D760322-3128-45CB-868D-05F67D1858C0}"/>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3368396" y="3851328"/>
              <a:ext cx="1260000" cy="1260000"/>
            </a:xfrm>
            <a:prstGeom prst="rect">
              <a:avLst/>
            </a:prstGeom>
          </p:spPr>
        </p:pic>
        <p:sp>
          <p:nvSpPr>
            <p:cNvPr id="63" name="CasellaDiTesto 23">
              <a:extLst>
                <a:ext uri="{FF2B5EF4-FFF2-40B4-BE49-F238E27FC236}">
                  <a16:creationId xmlns:a16="http://schemas.microsoft.com/office/drawing/2014/main" id="{4CCE297D-F002-4740-9C36-15EA546B8758}"/>
                </a:ext>
              </a:extLst>
            </p:cNvPr>
            <p:cNvSpPr txBox="1"/>
            <p:nvPr/>
          </p:nvSpPr>
          <p:spPr>
            <a:xfrm>
              <a:off x="3229670" y="5183438"/>
              <a:ext cx="1612943" cy="400110"/>
            </a:xfrm>
            <a:prstGeom prst="rect">
              <a:avLst/>
            </a:prstGeom>
            <a:noFill/>
            <a:ln>
              <a:noFill/>
            </a:ln>
          </p:spPr>
          <p:txBody>
            <a:bodyPr wrap="square" rtlCol="0">
              <a:spAutoFit/>
            </a:bodyPr>
            <a:lstStyle/>
            <a:p>
              <a:pPr algn="ctr"/>
              <a:r>
                <a:rPr lang="en-US" sz="1000" b="1" dirty="0">
                  <a:solidFill>
                    <a:schemeClr val="accent3">
                      <a:lumMod val="75000"/>
                    </a:schemeClr>
                  </a:solidFill>
                  <a:latin typeface="Arial" panose="020B0604020202020204" pitchFamily="34" charset="0"/>
                  <a:cs typeface="Arial" panose="020B0604020202020204" pitchFamily="34" charset="0"/>
                </a:rPr>
                <a:t>Giovanni </a:t>
              </a:r>
              <a:r>
                <a:rPr lang="en-US" sz="1000" b="1" dirty="0" err="1">
                  <a:solidFill>
                    <a:schemeClr val="accent3">
                      <a:lumMod val="75000"/>
                    </a:schemeClr>
                  </a:solidFill>
                  <a:latin typeface="Arial" panose="020B0604020202020204" pitchFamily="34" charset="0"/>
                  <a:cs typeface="Arial" panose="020B0604020202020204" pitchFamily="34" charset="0"/>
                </a:rPr>
                <a:t>Daprà</a:t>
              </a:r>
              <a:endParaRPr lang="en-US" sz="1000" b="1" dirty="0">
                <a:solidFill>
                  <a:schemeClr val="accent3">
                    <a:lumMod val="75000"/>
                  </a:schemeClr>
                </a:solidFill>
                <a:latin typeface="Arial" panose="020B0604020202020204" pitchFamily="34" charset="0"/>
                <a:cs typeface="Arial" panose="020B0604020202020204" pitchFamily="34" charset="0"/>
              </a:endParaRPr>
            </a:p>
            <a:p>
              <a:pPr algn="ctr"/>
              <a:r>
                <a:rPr lang="en-US" sz="1000" b="1" dirty="0" err="1">
                  <a:latin typeface="Arial" panose="020B0604020202020204" pitchFamily="34" charset="0"/>
                  <a:cs typeface="Arial" panose="020B0604020202020204" pitchFamily="34" charset="0"/>
                </a:rPr>
                <a:t>Moneyfarm</a:t>
              </a:r>
              <a:endParaRPr lang="en-US" sz="1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0683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8D9F4922-5097-1D47-9774-CFBF1AA82830}"/>
              </a:ext>
            </a:extLst>
          </p:cNvPr>
          <p:cNvSpPr/>
          <p:nvPr/>
        </p:nvSpPr>
        <p:spPr>
          <a:xfrm>
            <a:off x="6833117" y="4250682"/>
            <a:ext cx="1331289" cy="1170733"/>
          </a:xfrm>
          <a:custGeom>
            <a:avLst/>
            <a:gdLst>
              <a:gd name="connsiteX0" fmla="*/ 1849142 w 3778392"/>
              <a:gd name="connsiteY0" fmla="*/ 2908141 h 3322711"/>
              <a:gd name="connsiteX1" fmla="*/ 1622572 w 3778392"/>
              <a:gd name="connsiteY1" fmla="*/ 3110524 h 3322711"/>
              <a:gd name="connsiteX2" fmla="*/ 1617042 w 3778392"/>
              <a:gd name="connsiteY2" fmla="*/ 2959651 h 3322711"/>
              <a:gd name="connsiteX3" fmla="*/ 1791774 w 3778392"/>
              <a:gd name="connsiteY3" fmla="*/ 2924677 h 3322711"/>
              <a:gd name="connsiteX4" fmla="*/ 1791774 w 3778392"/>
              <a:gd name="connsiteY4" fmla="*/ 2924677 h 3322711"/>
              <a:gd name="connsiteX5" fmla="*/ 1849142 w 3778392"/>
              <a:gd name="connsiteY5" fmla="*/ 2908141 h 3322711"/>
              <a:gd name="connsiteX6" fmla="*/ 3261966 w 3778392"/>
              <a:gd name="connsiteY6" fmla="*/ 2834639 h 3322711"/>
              <a:gd name="connsiteX7" fmla="*/ 3261966 w 3778392"/>
              <a:gd name="connsiteY7" fmla="*/ 2834639 h 3322711"/>
              <a:gd name="connsiteX8" fmla="*/ 3548440 w 3778392"/>
              <a:gd name="connsiteY8" fmla="*/ 2330393 h 3322711"/>
              <a:gd name="connsiteX9" fmla="*/ 3557676 w 3778392"/>
              <a:gd name="connsiteY9" fmla="*/ 2342469 h 3322711"/>
              <a:gd name="connsiteX10" fmla="*/ 3570182 w 3778392"/>
              <a:gd name="connsiteY10" fmla="*/ 2372755 h 3322711"/>
              <a:gd name="connsiteX11" fmla="*/ 3612380 w 3778392"/>
              <a:gd name="connsiteY11" fmla="*/ 2418262 h 3322711"/>
              <a:gd name="connsiteX12" fmla="*/ 3587242 w 3778392"/>
              <a:gd name="connsiteY12" fmla="*/ 2491283 h 3322711"/>
              <a:gd name="connsiteX13" fmla="*/ 3585724 w 3778392"/>
              <a:gd name="connsiteY13" fmla="*/ 2524207 h 3322711"/>
              <a:gd name="connsiteX14" fmla="*/ 3611938 w 3778392"/>
              <a:gd name="connsiteY14" fmla="*/ 2527913 h 3322711"/>
              <a:gd name="connsiteX15" fmla="*/ 3611938 w 3778392"/>
              <a:gd name="connsiteY15" fmla="*/ 2527913 h 3322711"/>
              <a:gd name="connsiteX16" fmla="*/ 3625414 w 3778392"/>
              <a:gd name="connsiteY16" fmla="*/ 2495815 h 3322711"/>
              <a:gd name="connsiteX17" fmla="*/ 3635936 w 3778392"/>
              <a:gd name="connsiteY17" fmla="*/ 2527433 h 3322711"/>
              <a:gd name="connsiteX18" fmla="*/ 3621406 w 3778392"/>
              <a:gd name="connsiteY18" fmla="*/ 2571848 h 3322711"/>
              <a:gd name="connsiteX19" fmla="*/ 3644710 w 3778392"/>
              <a:gd name="connsiteY19" fmla="*/ 2605545 h 3322711"/>
              <a:gd name="connsiteX20" fmla="*/ 3716242 w 3778392"/>
              <a:gd name="connsiteY20" fmla="*/ 2601013 h 3322711"/>
              <a:gd name="connsiteX21" fmla="*/ 3778392 w 3778392"/>
              <a:gd name="connsiteY21" fmla="*/ 2595495 h 3322711"/>
              <a:gd name="connsiteX22" fmla="*/ 3741254 w 3778392"/>
              <a:gd name="connsiteY22" fmla="*/ 2636604 h 3322711"/>
              <a:gd name="connsiteX23" fmla="*/ 3698276 w 3778392"/>
              <a:gd name="connsiteY23" fmla="*/ 2677153 h 3322711"/>
              <a:gd name="connsiteX24" fmla="*/ 3597282 w 3778392"/>
              <a:gd name="connsiteY24" fmla="*/ 2722127 h 3322711"/>
              <a:gd name="connsiteX25" fmla="*/ 3581128 w 3778392"/>
              <a:gd name="connsiteY25" fmla="*/ 2735190 h 3322711"/>
              <a:gd name="connsiteX26" fmla="*/ 3577394 w 3778392"/>
              <a:gd name="connsiteY26" fmla="*/ 2756598 h 3322711"/>
              <a:gd name="connsiteX27" fmla="*/ 3538738 w 3778392"/>
              <a:gd name="connsiteY27" fmla="*/ 2786243 h 3322711"/>
              <a:gd name="connsiteX28" fmla="*/ 3499260 w 3778392"/>
              <a:gd name="connsiteY28" fmla="*/ 2821967 h 3322711"/>
              <a:gd name="connsiteX29" fmla="*/ 3446308 w 3778392"/>
              <a:gd name="connsiteY29" fmla="*/ 2852999 h 3322711"/>
              <a:gd name="connsiteX30" fmla="*/ 3366254 w 3778392"/>
              <a:gd name="connsiteY30" fmla="*/ 2899973 h 3322711"/>
              <a:gd name="connsiteX31" fmla="*/ 3326670 w 3778392"/>
              <a:gd name="connsiteY31" fmla="*/ 2885150 h 3322711"/>
              <a:gd name="connsiteX32" fmla="*/ 3331214 w 3778392"/>
              <a:gd name="connsiteY32" fmla="*/ 2876101 h 3322711"/>
              <a:gd name="connsiteX33" fmla="*/ 3308008 w 3778392"/>
              <a:gd name="connsiteY33" fmla="*/ 2896450 h 3322711"/>
              <a:gd name="connsiteX34" fmla="*/ 3293444 w 3778392"/>
              <a:gd name="connsiteY34" fmla="*/ 2922925 h 3322711"/>
              <a:gd name="connsiteX35" fmla="*/ 3282368 w 3778392"/>
              <a:gd name="connsiteY35" fmla="*/ 2936918 h 3322711"/>
              <a:gd name="connsiteX36" fmla="*/ 3219636 w 3778392"/>
              <a:gd name="connsiteY36" fmla="*/ 2980764 h 3322711"/>
              <a:gd name="connsiteX37" fmla="*/ 3092606 w 3778392"/>
              <a:gd name="connsiteY37" fmla="*/ 3069529 h 3322711"/>
              <a:gd name="connsiteX38" fmla="*/ 3104578 w 3778392"/>
              <a:gd name="connsiteY38" fmla="*/ 3083886 h 3322711"/>
              <a:gd name="connsiteX39" fmla="*/ 3091226 w 3778392"/>
              <a:gd name="connsiteY39" fmla="*/ 3097241 h 3322711"/>
              <a:gd name="connsiteX40" fmla="*/ 3061016 w 3778392"/>
              <a:gd name="connsiteY40" fmla="*/ 3102186 h 3322711"/>
              <a:gd name="connsiteX41" fmla="*/ 3017082 w 3778392"/>
              <a:gd name="connsiteY41" fmla="*/ 3113353 h 3322711"/>
              <a:gd name="connsiteX42" fmla="*/ 2945250 w 3778392"/>
              <a:gd name="connsiteY42" fmla="*/ 3141088 h 3322711"/>
              <a:gd name="connsiteX43" fmla="*/ 2882594 w 3778392"/>
              <a:gd name="connsiteY43" fmla="*/ 3202300 h 3322711"/>
              <a:gd name="connsiteX44" fmla="*/ 2718268 w 3778392"/>
              <a:gd name="connsiteY44" fmla="*/ 3308111 h 3322711"/>
              <a:gd name="connsiteX45" fmla="*/ 2632786 w 3778392"/>
              <a:gd name="connsiteY45" fmla="*/ 3318389 h 3322711"/>
              <a:gd name="connsiteX46" fmla="*/ 2599070 w 3778392"/>
              <a:gd name="connsiteY46" fmla="*/ 3300431 h 3322711"/>
              <a:gd name="connsiteX47" fmla="*/ 2599070 w 3778392"/>
              <a:gd name="connsiteY47" fmla="*/ 3284410 h 3322711"/>
              <a:gd name="connsiteX48" fmla="*/ 2525708 w 3778392"/>
              <a:gd name="connsiteY48" fmla="*/ 3287099 h 3322711"/>
              <a:gd name="connsiteX49" fmla="*/ 2543722 w 3778392"/>
              <a:gd name="connsiteY49" fmla="*/ 3264492 h 3322711"/>
              <a:gd name="connsiteX50" fmla="*/ 2581018 w 3778392"/>
              <a:gd name="connsiteY50" fmla="*/ 3234957 h 3322711"/>
              <a:gd name="connsiteX51" fmla="*/ 2633606 w 3778392"/>
              <a:gd name="connsiteY51" fmla="*/ 3201753 h 3322711"/>
              <a:gd name="connsiteX52" fmla="*/ 2698278 w 3778392"/>
              <a:gd name="connsiteY52" fmla="*/ 3162852 h 3322711"/>
              <a:gd name="connsiteX53" fmla="*/ 2749820 w 3778392"/>
              <a:gd name="connsiteY53" fmla="*/ 3130969 h 3322711"/>
              <a:gd name="connsiteX54" fmla="*/ 2808972 w 3778392"/>
              <a:gd name="connsiteY54" fmla="*/ 3108841 h 3322711"/>
              <a:gd name="connsiteX55" fmla="*/ 2946444 w 3778392"/>
              <a:gd name="connsiteY55" fmla="*/ 3049793 h 3322711"/>
              <a:gd name="connsiteX56" fmla="*/ 2994108 w 3778392"/>
              <a:gd name="connsiteY56" fmla="*/ 3025568 h 3322711"/>
              <a:gd name="connsiteX57" fmla="*/ 3034424 w 3778392"/>
              <a:gd name="connsiteY57" fmla="*/ 3007314 h 3322711"/>
              <a:gd name="connsiteX58" fmla="*/ 3054006 w 3778392"/>
              <a:gd name="connsiteY58" fmla="*/ 2991521 h 3322711"/>
              <a:gd name="connsiteX59" fmla="*/ 3088130 w 3778392"/>
              <a:gd name="connsiteY59" fmla="*/ 2952574 h 3322711"/>
              <a:gd name="connsiteX60" fmla="*/ 3134676 w 3778392"/>
              <a:gd name="connsiteY60" fmla="*/ 2928394 h 3322711"/>
              <a:gd name="connsiteX61" fmla="*/ 3174770 w 3778392"/>
              <a:gd name="connsiteY61" fmla="*/ 2900477 h 3322711"/>
              <a:gd name="connsiteX62" fmla="*/ 3202032 w 3778392"/>
              <a:gd name="connsiteY62" fmla="*/ 2864288 h 3322711"/>
              <a:gd name="connsiteX63" fmla="*/ 3261966 w 3778392"/>
              <a:gd name="connsiteY63" fmla="*/ 2834639 h 3322711"/>
              <a:gd name="connsiteX64" fmla="*/ 3247236 w 3778392"/>
              <a:gd name="connsiteY64" fmla="*/ 2896079 h 3322711"/>
              <a:gd name="connsiteX65" fmla="*/ 3294676 w 3778392"/>
              <a:gd name="connsiteY65" fmla="*/ 2875500 h 3322711"/>
              <a:gd name="connsiteX66" fmla="*/ 3314038 w 3778392"/>
              <a:gd name="connsiteY66" fmla="*/ 2867704 h 3322711"/>
              <a:gd name="connsiteX67" fmla="*/ 3331260 w 3778392"/>
              <a:gd name="connsiteY67" fmla="*/ 2876006 h 3322711"/>
              <a:gd name="connsiteX68" fmla="*/ 3332438 w 3778392"/>
              <a:gd name="connsiteY68" fmla="*/ 2873661 h 3322711"/>
              <a:gd name="connsiteX69" fmla="*/ 3381354 w 3778392"/>
              <a:gd name="connsiteY69" fmla="*/ 2841082 h 3322711"/>
              <a:gd name="connsiteX70" fmla="*/ 3426378 w 3778392"/>
              <a:gd name="connsiteY70" fmla="*/ 2790082 h 3322711"/>
              <a:gd name="connsiteX71" fmla="*/ 3378570 w 3778392"/>
              <a:gd name="connsiteY71" fmla="*/ 2722447 h 3322711"/>
              <a:gd name="connsiteX72" fmla="*/ 3438252 w 3778392"/>
              <a:gd name="connsiteY72" fmla="*/ 2692988 h 3322711"/>
              <a:gd name="connsiteX73" fmla="*/ 3497426 w 3778392"/>
              <a:gd name="connsiteY73" fmla="*/ 2638603 h 3322711"/>
              <a:gd name="connsiteX74" fmla="*/ 3540004 w 3778392"/>
              <a:gd name="connsiteY74" fmla="*/ 2459878 h 3322711"/>
              <a:gd name="connsiteX75" fmla="*/ 3540680 w 3778392"/>
              <a:gd name="connsiteY75" fmla="*/ 2381446 h 3322711"/>
              <a:gd name="connsiteX76" fmla="*/ 3540574 w 3778392"/>
              <a:gd name="connsiteY76" fmla="*/ 2336471 h 3322711"/>
              <a:gd name="connsiteX77" fmla="*/ 3548440 w 3778392"/>
              <a:gd name="connsiteY77" fmla="*/ 2330393 h 3322711"/>
              <a:gd name="connsiteX78" fmla="*/ 51152 w 3778392"/>
              <a:gd name="connsiteY78" fmla="*/ 1769618 h 3322711"/>
              <a:gd name="connsiteX79" fmla="*/ 51216 w 3778392"/>
              <a:gd name="connsiteY79" fmla="*/ 1769741 h 3322711"/>
              <a:gd name="connsiteX80" fmla="*/ 51274 w 3778392"/>
              <a:gd name="connsiteY80" fmla="*/ 1769979 h 3322711"/>
              <a:gd name="connsiteX81" fmla="*/ 46258 w 3778392"/>
              <a:gd name="connsiteY81" fmla="*/ 1760425 h 3322711"/>
              <a:gd name="connsiteX82" fmla="*/ 50020 w 3778392"/>
              <a:gd name="connsiteY82" fmla="*/ 1766274 h 3322711"/>
              <a:gd name="connsiteX83" fmla="*/ 51152 w 3778392"/>
              <a:gd name="connsiteY83" fmla="*/ 1769618 h 3322711"/>
              <a:gd name="connsiteX84" fmla="*/ 2638296 w 3778392"/>
              <a:gd name="connsiteY84" fmla="*/ 1694404 h 3322711"/>
              <a:gd name="connsiteX85" fmla="*/ 2640824 w 3778392"/>
              <a:gd name="connsiteY85" fmla="*/ 1699549 h 3322711"/>
              <a:gd name="connsiteX86" fmla="*/ 2638296 w 3778392"/>
              <a:gd name="connsiteY86" fmla="*/ 1694404 h 3322711"/>
              <a:gd name="connsiteX87" fmla="*/ 155442 w 3778392"/>
              <a:gd name="connsiteY87" fmla="*/ 1489411 h 3322711"/>
              <a:gd name="connsiteX88" fmla="*/ 165142 w 3778392"/>
              <a:gd name="connsiteY88" fmla="*/ 1489411 h 3322711"/>
              <a:gd name="connsiteX89" fmla="*/ 155612 w 3778392"/>
              <a:gd name="connsiteY89" fmla="*/ 1492461 h 3322711"/>
              <a:gd name="connsiteX90" fmla="*/ 154960 w 3778392"/>
              <a:gd name="connsiteY90" fmla="*/ 1480725 h 3322711"/>
              <a:gd name="connsiteX91" fmla="*/ 155442 w 3778392"/>
              <a:gd name="connsiteY91" fmla="*/ 1489411 h 3322711"/>
              <a:gd name="connsiteX92" fmla="*/ 154636 w 3778392"/>
              <a:gd name="connsiteY92" fmla="*/ 1489411 h 3322711"/>
              <a:gd name="connsiteX93" fmla="*/ 154960 w 3778392"/>
              <a:gd name="connsiteY93" fmla="*/ 1480725 h 3322711"/>
              <a:gd name="connsiteX94" fmla="*/ 2178392 w 3778392"/>
              <a:gd name="connsiteY94" fmla="*/ 655248 h 3322711"/>
              <a:gd name="connsiteX95" fmla="*/ 2201370 w 3778392"/>
              <a:gd name="connsiteY95" fmla="*/ 734315 h 3322711"/>
              <a:gd name="connsiteX96" fmla="*/ 2223350 w 3778392"/>
              <a:gd name="connsiteY96" fmla="*/ 889725 h 3322711"/>
              <a:gd name="connsiteX97" fmla="*/ 2281548 w 3778392"/>
              <a:gd name="connsiteY97" fmla="*/ 903919 h 3322711"/>
              <a:gd name="connsiteX98" fmla="*/ 2347900 w 3778392"/>
              <a:gd name="connsiteY98" fmla="*/ 1276052 h 3322711"/>
              <a:gd name="connsiteX99" fmla="*/ 2476184 w 3778392"/>
              <a:gd name="connsiteY99" fmla="*/ 1377902 h 3322711"/>
              <a:gd name="connsiteX100" fmla="*/ 2519038 w 3778392"/>
              <a:gd name="connsiteY100" fmla="*/ 1524970 h 3322711"/>
              <a:gd name="connsiteX101" fmla="*/ 2525120 w 3778392"/>
              <a:gd name="connsiteY101" fmla="*/ 1499069 h 3322711"/>
              <a:gd name="connsiteX102" fmla="*/ 2567974 w 3778392"/>
              <a:gd name="connsiteY102" fmla="*/ 1607065 h 3322711"/>
              <a:gd name="connsiteX103" fmla="*/ 2640824 w 3778392"/>
              <a:gd name="connsiteY103" fmla="*/ 1699549 h 3322711"/>
              <a:gd name="connsiteX104" fmla="*/ 2635572 w 3778392"/>
              <a:gd name="connsiteY104" fmla="*/ 1880275 h 3322711"/>
              <a:gd name="connsiteX105" fmla="*/ 2638198 w 3778392"/>
              <a:gd name="connsiteY105" fmla="*/ 1984759 h 3322711"/>
              <a:gd name="connsiteX106" fmla="*/ 2530788 w 3778392"/>
              <a:gd name="connsiteY106" fmla="*/ 2157729 h 3322711"/>
              <a:gd name="connsiteX107" fmla="*/ 2411076 w 3778392"/>
              <a:gd name="connsiteY107" fmla="*/ 2305382 h 3322711"/>
              <a:gd name="connsiteX108" fmla="*/ 2103774 w 3778392"/>
              <a:gd name="connsiteY108" fmla="*/ 2650735 h 3322711"/>
              <a:gd name="connsiteX109" fmla="*/ 1931808 w 3778392"/>
              <a:gd name="connsiteY109" fmla="*/ 2712197 h 3322711"/>
              <a:gd name="connsiteX110" fmla="*/ 1805460 w 3778392"/>
              <a:gd name="connsiteY110" fmla="*/ 2783901 h 3322711"/>
              <a:gd name="connsiteX111" fmla="*/ 1770210 w 3778392"/>
              <a:gd name="connsiteY111" fmla="*/ 2705758 h 3322711"/>
              <a:gd name="connsiteX112" fmla="*/ 1642756 w 3778392"/>
              <a:gd name="connsiteY112" fmla="*/ 2762683 h 3322711"/>
              <a:gd name="connsiteX113" fmla="*/ 1492216 w 3778392"/>
              <a:gd name="connsiteY113" fmla="*/ 2700929 h 3322711"/>
              <a:gd name="connsiteX114" fmla="*/ 1497882 w 3778392"/>
              <a:gd name="connsiteY114" fmla="*/ 2548885 h 3322711"/>
              <a:gd name="connsiteX115" fmla="*/ 1431530 w 3778392"/>
              <a:gd name="connsiteY115" fmla="*/ 2519472 h 3322711"/>
              <a:gd name="connsiteX116" fmla="*/ 1465950 w 3778392"/>
              <a:gd name="connsiteY116" fmla="*/ 2418061 h 3322711"/>
              <a:gd name="connsiteX117" fmla="*/ 1353840 w 3778392"/>
              <a:gd name="connsiteY117" fmla="*/ 2495619 h 3322711"/>
              <a:gd name="connsiteX118" fmla="*/ 1444662 w 3778392"/>
              <a:gd name="connsiteY118" fmla="*/ 2396988 h 3322711"/>
              <a:gd name="connsiteX119" fmla="*/ 1491800 w 3778392"/>
              <a:gd name="connsiteY119" fmla="*/ 2303772 h 3322711"/>
              <a:gd name="connsiteX120" fmla="*/ 1284860 w 3778392"/>
              <a:gd name="connsiteY120" fmla="*/ 2472351 h 3322711"/>
              <a:gd name="connsiteX121" fmla="*/ 1273940 w 3778392"/>
              <a:gd name="connsiteY121" fmla="*/ 2339771 h 3322711"/>
              <a:gd name="connsiteX122" fmla="*/ 1249886 w 3778392"/>
              <a:gd name="connsiteY122" fmla="*/ 2269090 h 3322711"/>
              <a:gd name="connsiteX123" fmla="*/ 991798 w 3778392"/>
              <a:gd name="connsiteY123" fmla="*/ 2217287 h 3322711"/>
              <a:gd name="connsiteX124" fmla="*/ 643994 w 3778392"/>
              <a:gd name="connsiteY124" fmla="*/ 2310943 h 3322711"/>
              <a:gd name="connsiteX125" fmla="*/ 518198 w 3778392"/>
              <a:gd name="connsiteY125" fmla="*/ 2390842 h 3322711"/>
              <a:gd name="connsiteX126" fmla="*/ 357014 w 3778392"/>
              <a:gd name="connsiteY126" fmla="*/ 2386891 h 3322711"/>
              <a:gd name="connsiteX127" fmla="*/ 106114 w 3778392"/>
              <a:gd name="connsiteY127" fmla="*/ 2480253 h 3322711"/>
              <a:gd name="connsiteX128" fmla="*/ 1054 w 3778392"/>
              <a:gd name="connsiteY128" fmla="*/ 2381915 h 3322711"/>
              <a:gd name="connsiteX129" fmla="*/ 63400 w 3778392"/>
              <a:gd name="connsiteY129" fmla="*/ 2334210 h 3322711"/>
              <a:gd name="connsiteX130" fmla="*/ 88558 w 3778392"/>
              <a:gd name="connsiteY130" fmla="*/ 2142363 h 3322711"/>
              <a:gd name="connsiteX131" fmla="*/ 88558 w 3778392"/>
              <a:gd name="connsiteY131" fmla="*/ 1985198 h 3322711"/>
              <a:gd name="connsiteX132" fmla="*/ 56640 w 3778392"/>
              <a:gd name="connsiteY132" fmla="*/ 1792562 h 3322711"/>
              <a:gd name="connsiteX133" fmla="*/ 51274 w 3778392"/>
              <a:gd name="connsiteY133" fmla="*/ 1769979 h 3322711"/>
              <a:gd name="connsiteX134" fmla="*/ 54068 w 3778392"/>
              <a:gd name="connsiteY134" fmla="*/ 1778242 h 3322711"/>
              <a:gd name="connsiteX135" fmla="*/ 64368 w 3778392"/>
              <a:gd name="connsiteY135" fmla="*/ 1798912 h 3322711"/>
              <a:gd name="connsiteX136" fmla="*/ 71002 w 3778392"/>
              <a:gd name="connsiteY136" fmla="*/ 1765693 h 3322711"/>
              <a:gd name="connsiteX137" fmla="*/ 113442 w 3778392"/>
              <a:gd name="connsiteY137" fmla="*/ 1814423 h 3322711"/>
              <a:gd name="connsiteX138" fmla="*/ 118418 w 3778392"/>
              <a:gd name="connsiteY138" fmla="*/ 1611455 h 3322711"/>
              <a:gd name="connsiteX139" fmla="*/ 151698 w 3778392"/>
              <a:gd name="connsiteY139" fmla="*/ 1493713 h 3322711"/>
              <a:gd name="connsiteX140" fmla="*/ 155612 w 3778392"/>
              <a:gd name="connsiteY140" fmla="*/ 1492461 h 3322711"/>
              <a:gd name="connsiteX141" fmla="*/ 155672 w 3778392"/>
              <a:gd name="connsiteY141" fmla="*/ 1493563 h 3322711"/>
              <a:gd name="connsiteX142" fmla="*/ 167906 w 3778392"/>
              <a:gd name="connsiteY142" fmla="*/ 1519556 h 3322711"/>
              <a:gd name="connsiteX143" fmla="*/ 324944 w 3778392"/>
              <a:gd name="connsiteY143" fmla="*/ 1399414 h 3322711"/>
              <a:gd name="connsiteX144" fmla="*/ 444104 w 3778392"/>
              <a:gd name="connsiteY144" fmla="*/ 1373220 h 3322711"/>
              <a:gd name="connsiteX145" fmla="*/ 528152 w 3778392"/>
              <a:gd name="connsiteY145" fmla="*/ 1336489 h 3322711"/>
              <a:gd name="connsiteX146" fmla="*/ 712560 w 3778392"/>
              <a:gd name="connsiteY146" fmla="*/ 1232005 h 3322711"/>
              <a:gd name="connsiteX147" fmla="*/ 817620 w 3778392"/>
              <a:gd name="connsiteY147" fmla="*/ 1070450 h 3322711"/>
              <a:gd name="connsiteX148" fmla="*/ 848170 w 3778392"/>
              <a:gd name="connsiteY148" fmla="*/ 1145081 h 3322711"/>
              <a:gd name="connsiteX149" fmla="*/ 858262 w 3778392"/>
              <a:gd name="connsiteY149" fmla="*/ 1102644 h 3322711"/>
              <a:gd name="connsiteX150" fmla="*/ 888950 w 3778392"/>
              <a:gd name="connsiteY150" fmla="*/ 1054938 h 3322711"/>
              <a:gd name="connsiteX151" fmla="*/ 946594 w 3778392"/>
              <a:gd name="connsiteY151" fmla="*/ 981477 h 3322711"/>
              <a:gd name="connsiteX152" fmla="*/ 1184224 w 3778392"/>
              <a:gd name="connsiteY152" fmla="*/ 955430 h 3322711"/>
              <a:gd name="connsiteX153" fmla="*/ 1287624 w 3778392"/>
              <a:gd name="connsiteY153" fmla="*/ 936259 h 3322711"/>
              <a:gd name="connsiteX154" fmla="*/ 1388952 w 3778392"/>
              <a:gd name="connsiteY154" fmla="*/ 762266 h 3322711"/>
              <a:gd name="connsiteX155" fmla="*/ 1462908 w 3778392"/>
              <a:gd name="connsiteY155" fmla="*/ 687195 h 3322711"/>
              <a:gd name="connsiteX156" fmla="*/ 1511844 w 3778392"/>
              <a:gd name="connsiteY156" fmla="*/ 678708 h 3322711"/>
              <a:gd name="connsiteX157" fmla="*/ 1583728 w 3778392"/>
              <a:gd name="connsiteY157" fmla="*/ 725243 h 3322711"/>
              <a:gd name="connsiteX158" fmla="*/ 1675240 w 3778392"/>
              <a:gd name="connsiteY158" fmla="*/ 756120 h 3322711"/>
              <a:gd name="connsiteX159" fmla="*/ 1782374 w 3778392"/>
              <a:gd name="connsiteY159" fmla="*/ 752461 h 3322711"/>
              <a:gd name="connsiteX160" fmla="*/ 1711320 w 3778392"/>
              <a:gd name="connsiteY160" fmla="*/ 862945 h 3322711"/>
              <a:gd name="connsiteX161" fmla="*/ 1708280 w 3778392"/>
              <a:gd name="connsiteY161" fmla="*/ 1001525 h 3322711"/>
              <a:gd name="connsiteX162" fmla="*/ 1834628 w 3778392"/>
              <a:gd name="connsiteY162" fmla="*/ 1088010 h 3322711"/>
              <a:gd name="connsiteX163" fmla="*/ 1987242 w 3778392"/>
              <a:gd name="connsiteY163" fmla="*/ 1154008 h 3322711"/>
              <a:gd name="connsiteX164" fmla="*/ 2078340 w 3778392"/>
              <a:gd name="connsiteY164" fmla="*/ 879920 h 3322711"/>
              <a:gd name="connsiteX165" fmla="*/ 2117460 w 3778392"/>
              <a:gd name="connsiteY165" fmla="*/ 737827 h 3322711"/>
              <a:gd name="connsiteX166" fmla="*/ 2178392 w 3778392"/>
              <a:gd name="connsiteY166" fmla="*/ 655248 h 3322711"/>
              <a:gd name="connsiteX167" fmla="*/ 2679946 w 3778392"/>
              <a:gd name="connsiteY167" fmla="*/ 281258 h 3322711"/>
              <a:gd name="connsiteX168" fmla="*/ 2679946 w 3778392"/>
              <a:gd name="connsiteY168" fmla="*/ 281258 h 3322711"/>
              <a:gd name="connsiteX169" fmla="*/ 2748096 w 3778392"/>
              <a:gd name="connsiteY169" fmla="*/ 27950 h 3322711"/>
              <a:gd name="connsiteX170" fmla="*/ 2900434 w 3778392"/>
              <a:gd name="connsiteY170" fmla="*/ 206041 h 3322711"/>
              <a:gd name="connsiteX171" fmla="*/ 2887716 w 3778392"/>
              <a:gd name="connsiteY171" fmla="*/ 168726 h 3322711"/>
              <a:gd name="connsiteX172" fmla="*/ 2679946 w 3778392"/>
              <a:gd name="connsiteY172" fmla="*/ 281258 h 3322711"/>
              <a:gd name="connsiteX173" fmla="*/ 2608062 w 3778392"/>
              <a:gd name="connsiteY173" fmla="*/ 241309 h 3322711"/>
              <a:gd name="connsiteX174" fmla="*/ 2816662 w 3778392"/>
              <a:gd name="connsiteY174" fmla="*/ 198725 h 3322711"/>
              <a:gd name="connsiteX175" fmla="*/ 2883016 w 3778392"/>
              <a:gd name="connsiteY175" fmla="*/ 154677 h 3322711"/>
              <a:gd name="connsiteX176" fmla="*/ 2748096 w 3778392"/>
              <a:gd name="connsiteY176" fmla="*/ 27950 h 3322711"/>
              <a:gd name="connsiteX177" fmla="*/ 2109996 w 3778392"/>
              <a:gd name="connsiteY177" fmla="*/ 0 h 3322711"/>
              <a:gd name="connsiteX178" fmla="*/ 2375686 w 3778392"/>
              <a:gd name="connsiteY178" fmla="*/ 113411 h 3322711"/>
              <a:gd name="connsiteX179" fmla="*/ 2454066 w 3778392"/>
              <a:gd name="connsiteY179" fmla="*/ 216724 h 3322711"/>
              <a:gd name="connsiteX180" fmla="*/ 2583180 w 3778392"/>
              <a:gd name="connsiteY180" fmla="*/ 337451 h 3322711"/>
              <a:gd name="connsiteX181" fmla="*/ 2522908 w 3778392"/>
              <a:gd name="connsiteY181" fmla="*/ 340378 h 3322711"/>
              <a:gd name="connsiteX182" fmla="*/ 2616496 w 3778392"/>
              <a:gd name="connsiteY182" fmla="*/ 484080 h 3322711"/>
              <a:gd name="connsiteX183" fmla="*/ 2653542 w 3778392"/>
              <a:gd name="connsiteY183" fmla="*/ 525201 h 3322711"/>
              <a:gd name="connsiteX184" fmla="*/ 2708976 w 3778392"/>
              <a:gd name="connsiteY184" fmla="*/ 640953 h 3322711"/>
              <a:gd name="connsiteX185" fmla="*/ 2471624 w 3778392"/>
              <a:gd name="connsiteY185" fmla="*/ 522713 h 3322711"/>
              <a:gd name="connsiteX186" fmla="*/ 2256250 w 3778392"/>
              <a:gd name="connsiteY186" fmla="*/ 455545 h 3322711"/>
              <a:gd name="connsiteX187" fmla="*/ 2080690 w 3778392"/>
              <a:gd name="connsiteY187" fmla="*/ 511445 h 3322711"/>
              <a:gd name="connsiteX188" fmla="*/ 2074744 w 3778392"/>
              <a:gd name="connsiteY188" fmla="*/ 325159 h 3322711"/>
              <a:gd name="connsiteX189" fmla="*/ 2109996 w 3778392"/>
              <a:gd name="connsiteY189" fmla="*/ 0 h 332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8392" h="3322711">
                <a:moveTo>
                  <a:pt x="1849142" y="2908141"/>
                </a:moveTo>
                <a:cubicBezTo>
                  <a:pt x="1819698" y="2904775"/>
                  <a:pt x="1726526" y="3160863"/>
                  <a:pt x="1622572" y="3110524"/>
                </a:cubicBezTo>
                <a:cubicBezTo>
                  <a:pt x="1575848" y="3087988"/>
                  <a:pt x="1611098" y="2994479"/>
                  <a:pt x="1617042" y="2959651"/>
                </a:cubicBezTo>
                <a:cubicBezTo>
                  <a:pt x="1633216" y="2867020"/>
                  <a:pt x="1728324" y="2932286"/>
                  <a:pt x="1791774" y="2924677"/>
                </a:cubicBezTo>
                <a:cubicBezTo>
                  <a:pt x="1773942" y="2926872"/>
                  <a:pt x="1811956" y="2922335"/>
                  <a:pt x="1791774" y="2924677"/>
                </a:cubicBezTo>
                <a:cubicBezTo>
                  <a:pt x="1810298" y="2917067"/>
                  <a:pt x="1829374" y="2911507"/>
                  <a:pt x="1849142" y="2908141"/>
                </a:cubicBezTo>
                <a:close/>
                <a:moveTo>
                  <a:pt x="3261966" y="2834639"/>
                </a:moveTo>
                <a:cubicBezTo>
                  <a:pt x="3247272" y="2841681"/>
                  <a:pt x="3261966" y="2834639"/>
                  <a:pt x="3261966" y="2834639"/>
                </a:cubicBezTo>
                <a:close/>
                <a:moveTo>
                  <a:pt x="3548440" y="2330393"/>
                </a:moveTo>
                <a:cubicBezTo>
                  <a:pt x="3560250" y="2329033"/>
                  <a:pt x="3557824" y="2333085"/>
                  <a:pt x="3557676" y="2342469"/>
                </a:cubicBezTo>
                <a:cubicBezTo>
                  <a:pt x="3557444" y="2355053"/>
                  <a:pt x="3558626" y="2365610"/>
                  <a:pt x="3570182" y="2372755"/>
                </a:cubicBezTo>
                <a:cubicBezTo>
                  <a:pt x="3590512" y="2385311"/>
                  <a:pt x="3612698" y="2389230"/>
                  <a:pt x="3612380" y="2418262"/>
                </a:cubicBezTo>
                <a:cubicBezTo>
                  <a:pt x="3612064" y="2445242"/>
                  <a:pt x="3597850" y="2467556"/>
                  <a:pt x="3587242" y="2491283"/>
                </a:cubicBezTo>
                <a:cubicBezTo>
                  <a:pt x="3582498" y="2501920"/>
                  <a:pt x="3579018" y="2513570"/>
                  <a:pt x="3585724" y="2524207"/>
                </a:cubicBezTo>
                <a:cubicBezTo>
                  <a:pt x="3591882" y="2533938"/>
                  <a:pt x="3603714" y="2537244"/>
                  <a:pt x="3611938" y="2527913"/>
                </a:cubicBezTo>
                <a:cubicBezTo>
                  <a:pt x="3598314" y="2543349"/>
                  <a:pt x="3617590" y="2521595"/>
                  <a:pt x="3611938" y="2527913"/>
                </a:cubicBezTo>
                <a:cubicBezTo>
                  <a:pt x="3618728" y="2520288"/>
                  <a:pt x="3626404" y="2506372"/>
                  <a:pt x="3625414" y="2495815"/>
                </a:cubicBezTo>
                <a:cubicBezTo>
                  <a:pt x="3640470" y="2491336"/>
                  <a:pt x="3637224" y="2519035"/>
                  <a:pt x="3635936" y="2527433"/>
                </a:cubicBezTo>
                <a:cubicBezTo>
                  <a:pt x="3633532" y="2543375"/>
                  <a:pt x="3625244" y="2556545"/>
                  <a:pt x="3621406" y="2571848"/>
                </a:cubicBezTo>
                <a:cubicBezTo>
                  <a:pt x="3617358" y="2588217"/>
                  <a:pt x="3631866" y="2598960"/>
                  <a:pt x="3644710" y="2605545"/>
                </a:cubicBezTo>
                <a:cubicBezTo>
                  <a:pt x="3671008" y="2619035"/>
                  <a:pt x="3691716" y="2615489"/>
                  <a:pt x="3716242" y="2601013"/>
                </a:cubicBezTo>
                <a:cubicBezTo>
                  <a:pt x="3736276" y="2589203"/>
                  <a:pt x="3758124" y="2576646"/>
                  <a:pt x="3778392" y="2595495"/>
                </a:cubicBezTo>
                <a:cubicBezTo>
                  <a:pt x="3762870" y="2605732"/>
                  <a:pt x="3752578" y="2622314"/>
                  <a:pt x="3741254" y="2636604"/>
                </a:cubicBezTo>
                <a:cubicBezTo>
                  <a:pt x="3729044" y="2652066"/>
                  <a:pt x="3714176" y="2665609"/>
                  <a:pt x="3698276" y="2677153"/>
                </a:cubicBezTo>
                <a:cubicBezTo>
                  <a:pt x="3667444" y="2699547"/>
                  <a:pt x="3631382" y="2706611"/>
                  <a:pt x="3597282" y="2722127"/>
                </a:cubicBezTo>
                <a:cubicBezTo>
                  <a:pt x="3591186" y="2724873"/>
                  <a:pt x="3583004" y="2727806"/>
                  <a:pt x="3581128" y="2735190"/>
                </a:cubicBezTo>
                <a:cubicBezTo>
                  <a:pt x="3579250" y="2742548"/>
                  <a:pt x="3582920" y="2750120"/>
                  <a:pt x="3577394" y="2756598"/>
                </a:cubicBezTo>
                <a:cubicBezTo>
                  <a:pt x="3567568" y="2768088"/>
                  <a:pt x="3550106" y="2775526"/>
                  <a:pt x="3538738" y="2786243"/>
                </a:cubicBezTo>
                <a:cubicBezTo>
                  <a:pt x="3525812" y="2798427"/>
                  <a:pt x="3513622" y="2811463"/>
                  <a:pt x="3499260" y="2821967"/>
                </a:cubicBezTo>
                <a:cubicBezTo>
                  <a:pt x="3482812" y="2833937"/>
                  <a:pt x="3463600" y="2842228"/>
                  <a:pt x="3446308" y="2852999"/>
                </a:cubicBezTo>
                <a:cubicBezTo>
                  <a:pt x="3420390" y="2869181"/>
                  <a:pt x="3394302" y="2887549"/>
                  <a:pt x="3366254" y="2899973"/>
                </a:cubicBezTo>
                <a:cubicBezTo>
                  <a:pt x="3355224" y="2904878"/>
                  <a:pt x="3330762" y="2899120"/>
                  <a:pt x="3326670" y="2885150"/>
                </a:cubicBezTo>
                <a:lnTo>
                  <a:pt x="3331214" y="2876101"/>
                </a:lnTo>
                <a:lnTo>
                  <a:pt x="3308008" y="2896450"/>
                </a:lnTo>
                <a:cubicBezTo>
                  <a:pt x="3301724" y="2903212"/>
                  <a:pt x="3296894" y="2910984"/>
                  <a:pt x="3293444" y="2922925"/>
                </a:cubicBezTo>
                <a:cubicBezTo>
                  <a:pt x="3291132" y="2930924"/>
                  <a:pt x="3288558" y="2932588"/>
                  <a:pt x="3282368" y="2936918"/>
                </a:cubicBezTo>
                <a:cubicBezTo>
                  <a:pt x="3261408" y="2951526"/>
                  <a:pt x="3240560" y="2966134"/>
                  <a:pt x="3219636" y="2980764"/>
                </a:cubicBezTo>
                <a:cubicBezTo>
                  <a:pt x="3177268" y="3010322"/>
                  <a:pt x="3134938" y="3039926"/>
                  <a:pt x="3092606" y="3069529"/>
                </a:cubicBezTo>
                <a:cubicBezTo>
                  <a:pt x="3092904" y="3069324"/>
                  <a:pt x="3103422" y="3082519"/>
                  <a:pt x="3104578" y="3083886"/>
                </a:cubicBezTo>
                <a:cubicBezTo>
                  <a:pt x="3109204" y="3089424"/>
                  <a:pt x="3094322" y="3095851"/>
                  <a:pt x="3091226" y="3097241"/>
                </a:cubicBezTo>
                <a:cubicBezTo>
                  <a:pt x="3081604" y="3101525"/>
                  <a:pt x="3071422" y="3101366"/>
                  <a:pt x="3061016" y="3102186"/>
                </a:cubicBezTo>
                <a:cubicBezTo>
                  <a:pt x="3045650" y="3103508"/>
                  <a:pt x="3031590" y="3108453"/>
                  <a:pt x="3017082" y="3113353"/>
                </a:cubicBezTo>
                <a:cubicBezTo>
                  <a:pt x="2993922" y="3121215"/>
                  <a:pt x="2964458" y="3124976"/>
                  <a:pt x="2945250" y="3141088"/>
                </a:cubicBezTo>
                <a:cubicBezTo>
                  <a:pt x="2923022" y="3159775"/>
                  <a:pt x="2905046" y="3183521"/>
                  <a:pt x="2882594" y="3202300"/>
                </a:cubicBezTo>
                <a:cubicBezTo>
                  <a:pt x="2831908" y="3244643"/>
                  <a:pt x="2775554" y="3276024"/>
                  <a:pt x="2718268" y="3308111"/>
                </a:cubicBezTo>
                <a:cubicBezTo>
                  <a:pt x="2692458" y="3322537"/>
                  <a:pt x="2661728" y="3326889"/>
                  <a:pt x="2632786" y="3318389"/>
                </a:cubicBezTo>
                <a:cubicBezTo>
                  <a:pt x="2620440" y="3314765"/>
                  <a:pt x="2609476" y="3307883"/>
                  <a:pt x="2599070" y="3300431"/>
                </a:cubicBezTo>
                <a:cubicBezTo>
                  <a:pt x="2597318" y="3296921"/>
                  <a:pt x="2599070" y="3288467"/>
                  <a:pt x="2599070" y="3284410"/>
                </a:cubicBezTo>
                <a:cubicBezTo>
                  <a:pt x="2573000" y="3288991"/>
                  <a:pt x="2552300" y="3288786"/>
                  <a:pt x="2525708" y="3287099"/>
                </a:cubicBezTo>
                <a:cubicBezTo>
                  <a:pt x="2526642" y="3287145"/>
                  <a:pt x="2538650" y="3266612"/>
                  <a:pt x="2543722" y="3264492"/>
                </a:cubicBezTo>
                <a:cubicBezTo>
                  <a:pt x="2561028" y="3257268"/>
                  <a:pt x="2568450" y="3248084"/>
                  <a:pt x="2581018" y="3234957"/>
                </a:cubicBezTo>
                <a:cubicBezTo>
                  <a:pt x="2595228" y="3220121"/>
                  <a:pt x="2616264" y="3212236"/>
                  <a:pt x="2633606" y="3201753"/>
                </a:cubicBezTo>
                <a:cubicBezTo>
                  <a:pt x="2655126" y="3188695"/>
                  <a:pt x="2676646" y="3175750"/>
                  <a:pt x="2698278" y="3162852"/>
                </a:cubicBezTo>
                <a:cubicBezTo>
                  <a:pt x="2715694" y="3152505"/>
                  <a:pt x="2733074" y="3142364"/>
                  <a:pt x="2749820" y="3130969"/>
                </a:cubicBezTo>
                <a:cubicBezTo>
                  <a:pt x="2767610" y="3118914"/>
                  <a:pt x="2789130" y="3115951"/>
                  <a:pt x="2808972" y="3108841"/>
                </a:cubicBezTo>
                <a:cubicBezTo>
                  <a:pt x="2855666" y="3092159"/>
                  <a:pt x="2900942" y="3069483"/>
                  <a:pt x="2946444" y="3049793"/>
                </a:cubicBezTo>
                <a:cubicBezTo>
                  <a:pt x="2962854" y="3042706"/>
                  <a:pt x="2978630" y="3034525"/>
                  <a:pt x="2994108" y="3025568"/>
                </a:cubicBezTo>
                <a:cubicBezTo>
                  <a:pt x="3006640" y="3018321"/>
                  <a:pt x="3022864" y="3015336"/>
                  <a:pt x="3034424" y="3007314"/>
                </a:cubicBezTo>
                <a:cubicBezTo>
                  <a:pt x="3041100" y="3002665"/>
                  <a:pt x="3047852" y="2995988"/>
                  <a:pt x="3054006" y="2991521"/>
                </a:cubicBezTo>
                <a:cubicBezTo>
                  <a:pt x="3068066" y="2981403"/>
                  <a:pt x="3075562" y="2964128"/>
                  <a:pt x="3088130" y="2952574"/>
                </a:cubicBezTo>
                <a:cubicBezTo>
                  <a:pt x="3100848" y="2940792"/>
                  <a:pt x="3118378" y="2933750"/>
                  <a:pt x="3134676" y="2928394"/>
                </a:cubicBezTo>
                <a:cubicBezTo>
                  <a:pt x="3150862" y="2923062"/>
                  <a:pt x="3161678" y="2911462"/>
                  <a:pt x="3174770" y="2900477"/>
                </a:cubicBezTo>
                <a:cubicBezTo>
                  <a:pt x="3186816" y="2890313"/>
                  <a:pt x="3188046" y="2873654"/>
                  <a:pt x="3202032" y="2864288"/>
                </a:cubicBezTo>
                <a:cubicBezTo>
                  <a:pt x="3220232" y="2852096"/>
                  <a:pt x="3242200" y="2844119"/>
                  <a:pt x="3261966" y="2834639"/>
                </a:cubicBezTo>
                <a:cubicBezTo>
                  <a:pt x="3257082" y="2855127"/>
                  <a:pt x="3252158" y="2875592"/>
                  <a:pt x="3247236" y="2896079"/>
                </a:cubicBezTo>
                <a:cubicBezTo>
                  <a:pt x="3263086" y="2889220"/>
                  <a:pt x="3278862" y="2882337"/>
                  <a:pt x="3294676" y="2875500"/>
                </a:cubicBezTo>
                <a:cubicBezTo>
                  <a:pt x="3304260" y="2871319"/>
                  <a:pt x="3309324" y="2868168"/>
                  <a:pt x="3314038" y="2867704"/>
                </a:cubicBezTo>
                <a:lnTo>
                  <a:pt x="3331260" y="2876006"/>
                </a:lnTo>
                <a:lnTo>
                  <a:pt x="3332438" y="2873661"/>
                </a:lnTo>
                <a:cubicBezTo>
                  <a:pt x="3345326" y="2860957"/>
                  <a:pt x="3375090" y="2845981"/>
                  <a:pt x="3381354" y="2841082"/>
                </a:cubicBezTo>
                <a:cubicBezTo>
                  <a:pt x="3397676" y="2828339"/>
                  <a:pt x="3425808" y="2814103"/>
                  <a:pt x="3426378" y="2790082"/>
                </a:cubicBezTo>
                <a:cubicBezTo>
                  <a:pt x="3427138" y="2761743"/>
                  <a:pt x="3373088" y="2749267"/>
                  <a:pt x="3378570" y="2722447"/>
                </a:cubicBezTo>
                <a:cubicBezTo>
                  <a:pt x="3382936" y="2701546"/>
                  <a:pt x="3423342" y="2700933"/>
                  <a:pt x="3438252" y="2692988"/>
                </a:cubicBezTo>
                <a:cubicBezTo>
                  <a:pt x="3463664" y="2679419"/>
                  <a:pt x="3477688" y="2658651"/>
                  <a:pt x="3497426" y="2638603"/>
                </a:cubicBezTo>
                <a:cubicBezTo>
                  <a:pt x="3546984" y="2588163"/>
                  <a:pt x="3549304" y="2526287"/>
                  <a:pt x="3540004" y="2459878"/>
                </a:cubicBezTo>
                <a:cubicBezTo>
                  <a:pt x="3536694" y="2436391"/>
                  <a:pt x="3523556" y="2400374"/>
                  <a:pt x="3540680" y="2381446"/>
                </a:cubicBezTo>
                <a:cubicBezTo>
                  <a:pt x="3549558" y="2371582"/>
                  <a:pt x="3542114" y="2348228"/>
                  <a:pt x="3540574" y="2336471"/>
                </a:cubicBezTo>
                <a:cubicBezTo>
                  <a:pt x="3539710" y="2329753"/>
                  <a:pt x="3538738" y="2331566"/>
                  <a:pt x="3548440" y="2330393"/>
                </a:cubicBezTo>
                <a:close/>
                <a:moveTo>
                  <a:pt x="51152" y="1769618"/>
                </a:moveTo>
                <a:lnTo>
                  <a:pt x="51216" y="1769741"/>
                </a:lnTo>
                <a:lnTo>
                  <a:pt x="51274" y="1769979"/>
                </a:lnTo>
                <a:close/>
                <a:moveTo>
                  <a:pt x="46258" y="1760425"/>
                </a:moveTo>
                <a:cubicBezTo>
                  <a:pt x="47502" y="1760754"/>
                  <a:pt x="48738" y="1763004"/>
                  <a:pt x="50020" y="1766274"/>
                </a:cubicBezTo>
                <a:lnTo>
                  <a:pt x="51152" y="1769618"/>
                </a:lnTo>
                <a:close/>
                <a:moveTo>
                  <a:pt x="2638296" y="1694404"/>
                </a:moveTo>
                <a:cubicBezTo>
                  <a:pt x="2638672" y="1695131"/>
                  <a:pt x="2645698" y="1709317"/>
                  <a:pt x="2640824" y="1699549"/>
                </a:cubicBezTo>
                <a:cubicBezTo>
                  <a:pt x="2638786" y="1695415"/>
                  <a:pt x="2638172" y="1694162"/>
                  <a:pt x="2638296" y="1694404"/>
                </a:cubicBezTo>
                <a:close/>
                <a:moveTo>
                  <a:pt x="155442" y="1489411"/>
                </a:moveTo>
                <a:lnTo>
                  <a:pt x="165142" y="1489411"/>
                </a:lnTo>
                <a:lnTo>
                  <a:pt x="155612" y="1492461"/>
                </a:lnTo>
                <a:close/>
                <a:moveTo>
                  <a:pt x="154960" y="1480725"/>
                </a:moveTo>
                <a:lnTo>
                  <a:pt x="155442" y="1489411"/>
                </a:lnTo>
                <a:lnTo>
                  <a:pt x="154636" y="1489411"/>
                </a:lnTo>
                <a:cubicBezTo>
                  <a:pt x="154948" y="1481143"/>
                  <a:pt x="154922" y="1479140"/>
                  <a:pt x="154960" y="1480725"/>
                </a:cubicBezTo>
                <a:close/>
                <a:moveTo>
                  <a:pt x="2178392" y="655248"/>
                </a:moveTo>
                <a:cubicBezTo>
                  <a:pt x="2186128" y="659842"/>
                  <a:pt x="2192816" y="682787"/>
                  <a:pt x="2201370" y="734315"/>
                </a:cubicBezTo>
                <a:cubicBezTo>
                  <a:pt x="2209802" y="785972"/>
                  <a:pt x="2214916" y="838214"/>
                  <a:pt x="2223350" y="889725"/>
                </a:cubicBezTo>
                <a:cubicBezTo>
                  <a:pt x="2233026" y="948844"/>
                  <a:pt x="2249614" y="901285"/>
                  <a:pt x="2281548" y="903919"/>
                </a:cubicBezTo>
                <a:cubicBezTo>
                  <a:pt x="2359374" y="909919"/>
                  <a:pt x="2309194" y="1225859"/>
                  <a:pt x="2347900" y="1276052"/>
                </a:cubicBezTo>
                <a:cubicBezTo>
                  <a:pt x="2368222" y="1302539"/>
                  <a:pt x="2493050" y="1327855"/>
                  <a:pt x="2476184" y="1377902"/>
                </a:cubicBezTo>
                <a:cubicBezTo>
                  <a:pt x="2468168" y="1401170"/>
                  <a:pt x="2522494" y="1521312"/>
                  <a:pt x="2519038" y="1524970"/>
                </a:cubicBezTo>
                <a:cubicBezTo>
                  <a:pt x="2521112" y="1516337"/>
                  <a:pt x="2523048" y="1507703"/>
                  <a:pt x="2525120" y="1499069"/>
                </a:cubicBezTo>
                <a:cubicBezTo>
                  <a:pt x="2586222" y="1496727"/>
                  <a:pt x="2560094" y="1575603"/>
                  <a:pt x="2567974" y="1607065"/>
                </a:cubicBezTo>
                <a:cubicBezTo>
                  <a:pt x="2578618" y="1649356"/>
                  <a:pt x="2623130" y="1663697"/>
                  <a:pt x="2640824" y="1699549"/>
                </a:cubicBezTo>
                <a:cubicBezTo>
                  <a:pt x="2666676" y="1751791"/>
                  <a:pt x="2670822" y="1830667"/>
                  <a:pt x="2635572" y="1880275"/>
                </a:cubicBezTo>
                <a:cubicBezTo>
                  <a:pt x="2623684" y="1897103"/>
                  <a:pt x="2640548" y="1961784"/>
                  <a:pt x="2638198" y="1984759"/>
                </a:cubicBezTo>
                <a:cubicBezTo>
                  <a:pt x="2631148" y="2051196"/>
                  <a:pt x="2540464" y="2091292"/>
                  <a:pt x="2530788" y="2157729"/>
                </a:cubicBezTo>
                <a:cubicBezTo>
                  <a:pt x="2523324" y="2209239"/>
                  <a:pt x="2453928" y="2279480"/>
                  <a:pt x="2411076" y="2305382"/>
                </a:cubicBezTo>
                <a:cubicBezTo>
                  <a:pt x="2281686" y="2383964"/>
                  <a:pt x="2198328" y="2537032"/>
                  <a:pt x="2103774" y="2650735"/>
                </a:cubicBezTo>
                <a:cubicBezTo>
                  <a:pt x="2060784" y="2702392"/>
                  <a:pt x="1991250" y="2686734"/>
                  <a:pt x="1931808" y="2712197"/>
                </a:cubicBezTo>
                <a:cubicBezTo>
                  <a:pt x="1909690" y="2721709"/>
                  <a:pt x="1823430" y="2785657"/>
                  <a:pt x="1805460" y="2783901"/>
                </a:cubicBezTo>
                <a:cubicBezTo>
                  <a:pt x="1766754" y="2780535"/>
                  <a:pt x="1773804" y="2720099"/>
                  <a:pt x="1770210" y="2705758"/>
                </a:cubicBezTo>
                <a:cubicBezTo>
                  <a:pt x="1767582" y="2695221"/>
                  <a:pt x="1657960" y="2765317"/>
                  <a:pt x="1642756" y="2762683"/>
                </a:cubicBezTo>
                <a:cubicBezTo>
                  <a:pt x="1603358" y="2755805"/>
                  <a:pt x="1525944" y="2724343"/>
                  <a:pt x="1492216" y="2700929"/>
                </a:cubicBezTo>
                <a:cubicBezTo>
                  <a:pt x="1441896" y="2665808"/>
                  <a:pt x="1510186" y="2595274"/>
                  <a:pt x="1497882" y="2548885"/>
                </a:cubicBezTo>
                <a:cubicBezTo>
                  <a:pt x="1490004" y="2518301"/>
                  <a:pt x="1432774" y="2528252"/>
                  <a:pt x="1431530" y="2519472"/>
                </a:cubicBezTo>
                <a:cubicBezTo>
                  <a:pt x="1429870" y="2507911"/>
                  <a:pt x="1511706" y="2438401"/>
                  <a:pt x="1465950" y="2418061"/>
                </a:cubicBezTo>
                <a:cubicBezTo>
                  <a:pt x="1472308" y="2420841"/>
                  <a:pt x="1385634" y="2497814"/>
                  <a:pt x="1353840" y="2495619"/>
                </a:cubicBezTo>
                <a:cubicBezTo>
                  <a:pt x="1378170" y="2460205"/>
                  <a:pt x="1416324" y="2437670"/>
                  <a:pt x="1444662" y="2396988"/>
                </a:cubicBezTo>
                <a:cubicBezTo>
                  <a:pt x="1466642" y="2365672"/>
                  <a:pt x="1475350" y="2331869"/>
                  <a:pt x="1491800" y="2303772"/>
                </a:cubicBezTo>
                <a:cubicBezTo>
                  <a:pt x="1448948" y="2377525"/>
                  <a:pt x="1347066" y="2416158"/>
                  <a:pt x="1284860" y="2472351"/>
                </a:cubicBezTo>
                <a:cubicBezTo>
                  <a:pt x="1282924" y="2444401"/>
                  <a:pt x="1295780" y="2365672"/>
                  <a:pt x="1273940" y="2339771"/>
                </a:cubicBezTo>
                <a:cubicBezTo>
                  <a:pt x="1258456" y="2321186"/>
                  <a:pt x="1265092" y="2275822"/>
                  <a:pt x="1249886" y="2269090"/>
                </a:cubicBezTo>
                <a:cubicBezTo>
                  <a:pt x="1164456" y="2231189"/>
                  <a:pt x="1084140" y="2212312"/>
                  <a:pt x="991798" y="2217287"/>
                </a:cubicBezTo>
                <a:cubicBezTo>
                  <a:pt x="875126" y="2223287"/>
                  <a:pt x="758178" y="2290748"/>
                  <a:pt x="643994" y="2310943"/>
                </a:cubicBezTo>
                <a:cubicBezTo>
                  <a:pt x="586764" y="2321186"/>
                  <a:pt x="580958" y="2388501"/>
                  <a:pt x="518198" y="2390842"/>
                </a:cubicBezTo>
                <a:cubicBezTo>
                  <a:pt x="464700" y="2393037"/>
                  <a:pt x="410650" y="2384549"/>
                  <a:pt x="357014" y="2386891"/>
                </a:cubicBezTo>
                <a:cubicBezTo>
                  <a:pt x="270340" y="2390549"/>
                  <a:pt x="198596" y="2470303"/>
                  <a:pt x="106114" y="2480253"/>
                </a:cubicBezTo>
                <a:cubicBezTo>
                  <a:pt x="70726" y="2484058"/>
                  <a:pt x="-10142" y="2419378"/>
                  <a:pt x="1054" y="2381915"/>
                </a:cubicBezTo>
                <a:cubicBezTo>
                  <a:pt x="7828" y="2359673"/>
                  <a:pt x="46258" y="2367721"/>
                  <a:pt x="63400" y="2334210"/>
                </a:cubicBezTo>
                <a:cubicBezTo>
                  <a:pt x="99894" y="2263529"/>
                  <a:pt x="103350" y="2216702"/>
                  <a:pt x="88558" y="2142363"/>
                </a:cubicBezTo>
                <a:cubicBezTo>
                  <a:pt x="77638" y="2088219"/>
                  <a:pt x="107358" y="2041098"/>
                  <a:pt x="88558" y="1985198"/>
                </a:cubicBezTo>
                <a:cubicBezTo>
                  <a:pt x="80678" y="1962040"/>
                  <a:pt x="67824" y="1848996"/>
                  <a:pt x="56640" y="1792562"/>
                </a:cubicBezTo>
                <a:lnTo>
                  <a:pt x="51274" y="1769979"/>
                </a:lnTo>
                <a:lnTo>
                  <a:pt x="54068" y="1778242"/>
                </a:lnTo>
                <a:cubicBezTo>
                  <a:pt x="56936" y="1787058"/>
                  <a:pt x="60220" y="1796351"/>
                  <a:pt x="64368" y="1798912"/>
                </a:cubicBezTo>
                <a:cubicBezTo>
                  <a:pt x="75980" y="1806082"/>
                  <a:pt x="71140" y="1765108"/>
                  <a:pt x="71002" y="1765693"/>
                </a:cubicBezTo>
                <a:cubicBezTo>
                  <a:pt x="74182" y="1750182"/>
                  <a:pt x="96714" y="1834471"/>
                  <a:pt x="113442" y="1814423"/>
                </a:cubicBezTo>
                <a:cubicBezTo>
                  <a:pt x="159750" y="1758669"/>
                  <a:pt x="49990" y="1682428"/>
                  <a:pt x="118418" y="1611455"/>
                </a:cubicBezTo>
                <a:cubicBezTo>
                  <a:pt x="137772" y="1591352"/>
                  <a:pt x="126114" y="1512989"/>
                  <a:pt x="151698" y="1493713"/>
                </a:cubicBezTo>
                <a:lnTo>
                  <a:pt x="155612" y="1492461"/>
                </a:lnTo>
                <a:lnTo>
                  <a:pt x="155672" y="1493563"/>
                </a:lnTo>
                <a:cubicBezTo>
                  <a:pt x="156812" y="1505727"/>
                  <a:pt x="159820" y="1521532"/>
                  <a:pt x="167906" y="1519556"/>
                </a:cubicBezTo>
                <a:cubicBezTo>
                  <a:pt x="209516" y="1509020"/>
                  <a:pt x="286790" y="1426925"/>
                  <a:pt x="324944" y="1399414"/>
                </a:cubicBezTo>
                <a:cubicBezTo>
                  <a:pt x="361300" y="1373366"/>
                  <a:pt x="401526" y="1394146"/>
                  <a:pt x="444104" y="1373220"/>
                </a:cubicBezTo>
                <a:cubicBezTo>
                  <a:pt x="458480" y="1366195"/>
                  <a:pt x="512254" y="1335319"/>
                  <a:pt x="528152" y="1336489"/>
                </a:cubicBezTo>
                <a:cubicBezTo>
                  <a:pt x="645930" y="1344830"/>
                  <a:pt x="649108" y="1291271"/>
                  <a:pt x="712560" y="1232005"/>
                </a:cubicBezTo>
                <a:cubicBezTo>
                  <a:pt x="720024" y="1224981"/>
                  <a:pt x="811952" y="1059182"/>
                  <a:pt x="817620" y="1070450"/>
                </a:cubicBezTo>
                <a:cubicBezTo>
                  <a:pt x="827434" y="1095620"/>
                  <a:pt x="836972" y="1120497"/>
                  <a:pt x="848170" y="1145081"/>
                </a:cubicBezTo>
                <a:cubicBezTo>
                  <a:pt x="851626" y="1131033"/>
                  <a:pt x="854944" y="1116839"/>
                  <a:pt x="858262" y="1102644"/>
                </a:cubicBezTo>
                <a:cubicBezTo>
                  <a:pt x="876784" y="1140545"/>
                  <a:pt x="820798" y="1035622"/>
                  <a:pt x="888950" y="1054938"/>
                </a:cubicBezTo>
                <a:cubicBezTo>
                  <a:pt x="934568" y="1067816"/>
                  <a:pt x="908302" y="1001965"/>
                  <a:pt x="946594" y="981477"/>
                </a:cubicBezTo>
                <a:cubicBezTo>
                  <a:pt x="995530" y="955283"/>
                  <a:pt x="1179386" y="765924"/>
                  <a:pt x="1184224" y="955430"/>
                </a:cubicBezTo>
                <a:cubicBezTo>
                  <a:pt x="1184224" y="935821"/>
                  <a:pt x="1295504" y="959673"/>
                  <a:pt x="1287624" y="936259"/>
                </a:cubicBezTo>
                <a:cubicBezTo>
                  <a:pt x="1268962" y="880213"/>
                  <a:pt x="1336008" y="797386"/>
                  <a:pt x="1388952" y="762266"/>
                </a:cubicBezTo>
                <a:cubicBezTo>
                  <a:pt x="1443970" y="725974"/>
                  <a:pt x="1560366" y="766070"/>
                  <a:pt x="1462908" y="687195"/>
                </a:cubicBezTo>
                <a:cubicBezTo>
                  <a:pt x="1449500" y="676366"/>
                  <a:pt x="1494150" y="660855"/>
                  <a:pt x="1511844" y="678708"/>
                </a:cubicBezTo>
                <a:cubicBezTo>
                  <a:pt x="1532442" y="699048"/>
                  <a:pt x="1556356" y="714560"/>
                  <a:pt x="1583728" y="725243"/>
                </a:cubicBezTo>
                <a:cubicBezTo>
                  <a:pt x="1590778" y="728608"/>
                  <a:pt x="1669020" y="757437"/>
                  <a:pt x="1675240" y="756120"/>
                </a:cubicBezTo>
                <a:cubicBezTo>
                  <a:pt x="1715606" y="746900"/>
                  <a:pt x="1747124" y="706219"/>
                  <a:pt x="1782374" y="752461"/>
                </a:cubicBezTo>
                <a:cubicBezTo>
                  <a:pt x="1802834" y="779533"/>
                  <a:pt x="1711320" y="827824"/>
                  <a:pt x="1711320" y="862945"/>
                </a:cubicBezTo>
                <a:cubicBezTo>
                  <a:pt x="1711320" y="934503"/>
                  <a:pt x="1646350" y="930845"/>
                  <a:pt x="1708280" y="1001525"/>
                </a:cubicBezTo>
                <a:cubicBezTo>
                  <a:pt x="1727356" y="1023330"/>
                  <a:pt x="1808086" y="1074840"/>
                  <a:pt x="1834628" y="1088010"/>
                </a:cubicBezTo>
                <a:cubicBezTo>
                  <a:pt x="1888126" y="1114643"/>
                  <a:pt x="1914114" y="1189421"/>
                  <a:pt x="1987242" y="1154008"/>
                </a:cubicBezTo>
                <a:cubicBezTo>
                  <a:pt x="2065344" y="1116253"/>
                  <a:pt x="2071428" y="951478"/>
                  <a:pt x="2078340" y="879920"/>
                </a:cubicBezTo>
                <a:cubicBezTo>
                  <a:pt x="2081656" y="845092"/>
                  <a:pt x="2098936" y="764900"/>
                  <a:pt x="2117460" y="737827"/>
                </a:cubicBezTo>
                <a:cubicBezTo>
                  <a:pt x="2149686" y="690908"/>
                  <a:pt x="2165496" y="647591"/>
                  <a:pt x="2178392" y="655248"/>
                </a:cubicBezTo>
                <a:close/>
                <a:moveTo>
                  <a:pt x="2679946" y="281258"/>
                </a:moveTo>
                <a:cubicBezTo>
                  <a:pt x="2668748" y="276868"/>
                  <a:pt x="2714920" y="294868"/>
                  <a:pt x="2679946" y="281258"/>
                </a:cubicBezTo>
                <a:close/>
                <a:moveTo>
                  <a:pt x="2748096" y="27950"/>
                </a:moveTo>
                <a:cubicBezTo>
                  <a:pt x="2791226" y="47559"/>
                  <a:pt x="2975772" y="139312"/>
                  <a:pt x="2900434" y="206041"/>
                </a:cubicBezTo>
                <a:cubicBezTo>
                  <a:pt x="2890896" y="196237"/>
                  <a:pt x="2886610" y="183798"/>
                  <a:pt x="2887716" y="168726"/>
                </a:cubicBezTo>
                <a:cubicBezTo>
                  <a:pt x="2890066" y="246430"/>
                  <a:pt x="2739112" y="304233"/>
                  <a:pt x="2679946" y="281258"/>
                </a:cubicBezTo>
                <a:cubicBezTo>
                  <a:pt x="2668748" y="276868"/>
                  <a:pt x="2603500" y="254186"/>
                  <a:pt x="2608062" y="241309"/>
                </a:cubicBezTo>
                <a:cubicBezTo>
                  <a:pt x="2695290" y="233406"/>
                  <a:pt x="2740908" y="231797"/>
                  <a:pt x="2816662" y="198725"/>
                </a:cubicBezTo>
                <a:cubicBezTo>
                  <a:pt x="2829656" y="193018"/>
                  <a:pt x="2835600" y="86046"/>
                  <a:pt x="2883016" y="154677"/>
                </a:cubicBezTo>
                <a:cubicBezTo>
                  <a:pt x="2857856" y="87948"/>
                  <a:pt x="2773532" y="88387"/>
                  <a:pt x="2748096" y="27950"/>
                </a:cubicBezTo>
                <a:close/>
                <a:moveTo>
                  <a:pt x="2109996" y="0"/>
                </a:moveTo>
                <a:cubicBezTo>
                  <a:pt x="2151190" y="4975"/>
                  <a:pt x="2367254" y="75217"/>
                  <a:pt x="2375686" y="113411"/>
                </a:cubicBezTo>
                <a:cubicBezTo>
                  <a:pt x="2410660" y="103752"/>
                  <a:pt x="2472038" y="184676"/>
                  <a:pt x="2454066" y="216724"/>
                </a:cubicBezTo>
                <a:cubicBezTo>
                  <a:pt x="2510882" y="211017"/>
                  <a:pt x="2598248" y="277015"/>
                  <a:pt x="2583180" y="337451"/>
                </a:cubicBezTo>
                <a:cubicBezTo>
                  <a:pt x="2563136" y="340378"/>
                  <a:pt x="2542538" y="337012"/>
                  <a:pt x="2522908" y="340378"/>
                </a:cubicBezTo>
                <a:cubicBezTo>
                  <a:pt x="2530512" y="361743"/>
                  <a:pt x="2608200" y="482032"/>
                  <a:pt x="2616496" y="484080"/>
                </a:cubicBezTo>
                <a:cubicBezTo>
                  <a:pt x="2641930" y="481154"/>
                  <a:pt x="2666814" y="493739"/>
                  <a:pt x="2653542" y="525201"/>
                </a:cubicBezTo>
                <a:cubicBezTo>
                  <a:pt x="2691972" y="525786"/>
                  <a:pt x="2790258" y="640953"/>
                  <a:pt x="2708976" y="640953"/>
                </a:cubicBezTo>
                <a:cubicBezTo>
                  <a:pt x="2635296" y="640953"/>
                  <a:pt x="2506736" y="577443"/>
                  <a:pt x="2471624" y="522713"/>
                </a:cubicBezTo>
                <a:cubicBezTo>
                  <a:pt x="2405684" y="440180"/>
                  <a:pt x="2364628" y="379889"/>
                  <a:pt x="2256250" y="455545"/>
                </a:cubicBezTo>
                <a:cubicBezTo>
                  <a:pt x="2301454" y="546127"/>
                  <a:pt x="2129348" y="541737"/>
                  <a:pt x="2080690" y="511445"/>
                </a:cubicBezTo>
                <a:cubicBezTo>
                  <a:pt x="2092162" y="464032"/>
                  <a:pt x="2114834" y="359695"/>
                  <a:pt x="2074744" y="325159"/>
                </a:cubicBezTo>
                <a:cubicBezTo>
                  <a:pt x="2129210" y="245991"/>
                  <a:pt x="2104052" y="94533"/>
                  <a:pt x="2109996" y="0"/>
                </a:cubicBezTo>
                <a:close/>
              </a:path>
            </a:pathLst>
          </a:custGeom>
          <a:solidFill>
            <a:schemeClr val="tx1">
              <a:lumMod val="20000"/>
              <a:lumOff val="80000"/>
            </a:schemeClr>
          </a:solidFill>
          <a:ln w="12700" cap="flat">
            <a:noFill/>
            <a:miter lim="400000"/>
          </a:ln>
          <a:effectLst/>
        </p:spPr>
        <p:txBody>
          <a:bodyPr wrap="square" lIns="26796" tIns="26796" rIns="26796" bIns="26796" numCol="1" anchor="ctr">
            <a:noAutofit/>
          </a:bodyPr>
          <a:lstStyle/>
          <a:p>
            <a:endParaRPr sz="1899">
              <a:latin typeface="Nunito Sans ExtraLight" pitchFamily="2" charset="77"/>
            </a:endParaRPr>
          </a:p>
        </p:txBody>
      </p:sp>
      <p:sp>
        <p:nvSpPr>
          <p:cNvPr id="55" name="Shape 6492">
            <a:extLst>
              <a:ext uri="{FF2B5EF4-FFF2-40B4-BE49-F238E27FC236}">
                <a16:creationId xmlns:a16="http://schemas.microsoft.com/office/drawing/2014/main" id="{F90442D0-EEC6-5A4C-8340-70AEF724D87B}"/>
              </a:ext>
            </a:extLst>
          </p:cNvPr>
          <p:cNvSpPr/>
          <p:nvPr/>
        </p:nvSpPr>
        <p:spPr>
          <a:xfrm>
            <a:off x="2317653" y="3846848"/>
            <a:ext cx="1110746" cy="1811696"/>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7"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3"/>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tx1">
              <a:lumMod val="20000"/>
              <a:lumOff val="80000"/>
            </a:schemeClr>
          </a:solidFill>
          <a:ln w="12700" cap="flat">
            <a:noFill/>
            <a:miter lim="400000"/>
          </a:ln>
          <a:effectLst/>
        </p:spPr>
        <p:txBody>
          <a:bodyPr wrap="square" lIns="0" tIns="0" rIns="0" bIns="0" numCol="1" anchor="ctr">
            <a:noAutofit/>
          </a:bodyPr>
          <a:lstStyle/>
          <a:p>
            <a:pPr>
              <a:defRPr>
                <a:solidFill>
                  <a:srgbClr val="4C4C4C"/>
                </a:solidFill>
              </a:defRPr>
            </a:pPr>
            <a:endParaRPr sz="1899">
              <a:latin typeface="Nunito Sans ExtraLight" pitchFamily="2" charset="77"/>
            </a:endParaRPr>
          </a:p>
        </p:txBody>
      </p:sp>
      <p:sp>
        <p:nvSpPr>
          <p:cNvPr id="62" name="Shape 6493">
            <a:extLst>
              <a:ext uri="{FF2B5EF4-FFF2-40B4-BE49-F238E27FC236}">
                <a16:creationId xmlns:a16="http://schemas.microsoft.com/office/drawing/2014/main" id="{A2B0ED92-51BD-1348-A0A2-4B3737AAFB35}"/>
              </a:ext>
            </a:extLst>
          </p:cNvPr>
          <p:cNvSpPr/>
          <p:nvPr/>
        </p:nvSpPr>
        <p:spPr>
          <a:xfrm>
            <a:off x="4781751" y="2151258"/>
            <a:ext cx="2899247" cy="2291221"/>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3"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7"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9"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9"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79"/>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1"/>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7"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4"/>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5"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3"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40"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tx1">
              <a:lumMod val="20000"/>
              <a:lumOff val="80000"/>
            </a:schemeClr>
          </a:solidFill>
          <a:ln w="12700" cap="flat">
            <a:noFill/>
            <a:miter lim="400000"/>
          </a:ln>
          <a:effectLst/>
        </p:spPr>
        <p:txBody>
          <a:bodyPr wrap="square" lIns="0" tIns="0" rIns="0" bIns="0" numCol="1" anchor="ctr">
            <a:noAutofit/>
          </a:bodyPr>
          <a:lstStyle/>
          <a:p>
            <a:pPr>
              <a:defRPr>
                <a:solidFill>
                  <a:srgbClr val="4C4C4C"/>
                </a:solidFill>
              </a:defRPr>
            </a:pPr>
            <a:endParaRPr sz="1899">
              <a:latin typeface="Nunito Sans ExtraLight" pitchFamily="2" charset="77"/>
            </a:endParaRPr>
          </a:p>
        </p:txBody>
      </p:sp>
      <p:sp>
        <p:nvSpPr>
          <p:cNvPr id="63" name="Shape 6494">
            <a:extLst>
              <a:ext uri="{FF2B5EF4-FFF2-40B4-BE49-F238E27FC236}">
                <a16:creationId xmlns:a16="http://schemas.microsoft.com/office/drawing/2014/main" id="{34457C33-308D-AF4E-B513-7935FBC25616}"/>
              </a:ext>
            </a:extLst>
          </p:cNvPr>
          <p:cNvSpPr/>
          <p:nvPr/>
        </p:nvSpPr>
        <p:spPr>
          <a:xfrm>
            <a:off x="3859753" y="2151258"/>
            <a:ext cx="1235279" cy="1110575"/>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6"/>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8"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7"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7" y="4457"/>
                  <a:pt x="16817"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2"/>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4"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4"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8"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tx1">
              <a:lumMod val="20000"/>
              <a:lumOff val="80000"/>
            </a:schemeClr>
          </a:solidFill>
          <a:ln w="12700" cap="flat">
            <a:noFill/>
            <a:miter lim="400000"/>
          </a:ln>
          <a:effectLst/>
        </p:spPr>
        <p:txBody>
          <a:bodyPr wrap="square" lIns="20097" tIns="20097" rIns="20097" bIns="20097" numCol="1" anchor="ctr">
            <a:noAutofit/>
          </a:bodyPr>
          <a:lstStyle/>
          <a:p>
            <a:pPr>
              <a:defRPr>
                <a:solidFill>
                  <a:srgbClr val="4C4C4C"/>
                </a:solidFill>
              </a:defRPr>
            </a:pPr>
            <a:endParaRPr sz="1899">
              <a:latin typeface="Nunito Sans ExtraLight" pitchFamily="2" charset="77"/>
            </a:endParaRPr>
          </a:p>
        </p:txBody>
      </p:sp>
      <p:sp>
        <p:nvSpPr>
          <p:cNvPr id="65" name="Shape 6495">
            <a:extLst>
              <a:ext uri="{FF2B5EF4-FFF2-40B4-BE49-F238E27FC236}">
                <a16:creationId xmlns:a16="http://schemas.microsoft.com/office/drawing/2014/main" id="{C5B27DC9-4032-844E-B958-C6AED3F77E6E}"/>
              </a:ext>
            </a:extLst>
          </p:cNvPr>
          <p:cNvSpPr/>
          <p:nvPr/>
        </p:nvSpPr>
        <p:spPr>
          <a:xfrm>
            <a:off x="3818957" y="3189706"/>
            <a:ext cx="1628324" cy="1922848"/>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2" y="18883"/>
                  <a:pt x="19210" y="18697"/>
                </a:cubicBezTo>
                <a:cubicBezTo>
                  <a:pt x="19055" y="18620"/>
                  <a:pt x="18983" y="18564"/>
                  <a:pt x="18916" y="18429"/>
                </a:cubicBezTo>
                <a:cubicBezTo>
                  <a:pt x="18874" y="18346"/>
                  <a:pt x="18895" y="18081"/>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8"/>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8"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7"/>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7"/>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tx1">
              <a:lumMod val="20000"/>
              <a:lumOff val="80000"/>
            </a:schemeClr>
          </a:solidFill>
          <a:ln w="12700" cap="flat">
            <a:noFill/>
            <a:miter lim="400000"/>
          </a:ln>
          <a:effectLst/>
        </p:spPr>
        <p:txBody>
          <a:bodyPr wrap="square" lIns="20097" tIns="20097" rIns="20097" bIns="20097" numCol="1" anchor="ctr">
            <a:noAutofit/>
          </a:bodyPr>
          <a:lstStyle/>
          <a:p>
            <a:pPr>
              <a:defRPr>
                <a:solidFill>
                  <a:srgbClr val="4C4C4C"/>
                </a:solidFill>
              </a:defRPr>
            </a:pPr>
            <a:endParaRPr sz="1899">
              <a:latin typeface="Nunito Sans ExtraLight" pitchFamily="2" charset="77"/>
            </a:endParaRPr>
          </a:p>
        </p:txBody>
      </p:sp>
      <p:sp>
        <p:nvSpPr>
          <p:cNvPr id="66" name="Shape 6496">
            <a:extLst>
              <a:ext uri="{FF2B5EF4-FFF2-40B4-BE49-F238E27FC236}">
                <a16:creationId xmlns:a16="http://schemas.microsoft.com/office/drawing/2014/main" id="{B89A299B-99CE-AF48-99A8-42405115FBF1}"/>
              </a:ext>
            </a:extLst>
          </p:cNvPr>
          <p:cNvSpPr/>
          <p:nvPr/>
        </p:nvSpPr>
        <p:spPr>
          <a:xfrm>
            <a:off x="995851" y="2110693"/>
            <a:ext cx="3156533" cy="1879032"/>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8"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6"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8"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2"/>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tx1">
              <a:lumMod val="20000"/>
              <a:lumOff val="80000"/>
            </a:schemeClr>
          </a:solidFill>
          <a:ln w="12700" cap="flat">
            <a:noFill/>
            <a:miter lim="400000"/>
          </a:ln>
          <a:effectLst/>
        </p:spPr>
        <p:txBody>
          <a:bodyPr wrap="square" lIns="20097" tIns="20097" rIns="20097" bIns="20097" numCol="1" anchor="ctr">
            <a:noAutofit/>
          </a:bodyPr>
          <a:lstStyle/>
          <a:p>
            <a:pPr>
              <a:defRPr>
                <a:solidFill>
                  <a:srgbClr val="4C4C4C"/>
                </a:solidFill>
              </a:defRPr>
            </a:pPr>
            <a:endParaRPr sz="1899">
              <a:latin typeface="Nunito Sans ExtraLight" pitchFamily="2" charset="77"/>
            </a:endParaRPr>
          </a:p>
        </p:txBody>
      </p:sp>
      <p:sp>
        <p:nvSpPr>
          <p:cNvPr id="73" name="Shape 6504">
            <a:extLst>
              <a:ext uri="{FF2B5EF4-FFF2-40B4-BE49-F238E27FC236}">
                <a16:creationId xmlns:a16="http://schemas.microsoft.com/office/drawing/2014/main" id="{1EFEEA05-84A8-2149-907F-0AF995C365A5}"/>
              </a:ext>
            </a:extLst>
          </p:cNvPr>
          <p:cNvSpPr/>
          <p:nvPr/>
        </p:nvSpPr>
        <p:spPr>
          <a:xfrm>
            <a:off x="4461136" y="2845766"/>
            <a:ext cx="108000" cy="180000"/>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tx2">
              <a:lumMod val="50000"/>
            </a:schemeClr>
          </a:solidFill>
          <a:ln w="12700" cap="flat">
            <a:noFill/>
            <a:miter lim="400000"/>
          </a:ln>
          <a:effectLst/>
        </p:spPr>
        <p:txBody>
          <a:bodyPr wrap="square" lIns="0" tIns="0" rIns="0" bIns="0" numCol="1" anchor="ctr">
            <a:noAutofit/>
          </a:bodyPr>
          <a:lstStyle/>
          <a:p>
            <a:pPr>
              <a:defRPr>
                <a:solidFill>
                  <a:srgbClr val="4C4C4C"/>
                </a:solidFill>
              </a:defRPr>
            </a:pPr>
            <a:endParaRPr sz="1899">
              <a:solidFill>
                <a:srgbClr val="FF0000"/>
              </a:solidFill>
              <a:latin typeface="Nunito Sans ExtraLight" pitchFamily="2" charset="77"/>
            </a:endParaRPr>
          </a:p>
        </p:txBody>
      </p:sp>
      <p:sp>
        <p:nvSpPr>
          <p:cNvPr id="74" name="Shape 6505">
            <a:extLst>
              <a:ext uri="{FF2B5EF4-FFF2-40B4-BE49-F238E27FC236}">
                <a16:creationId xmlns:a16="http://schemas.microsoft.com/office/drawing/2014/main" id="{586F4FC9-E49B-4A42-B329-3D758A2B1CE6}"/>
              </a:ext>
            </a:extLst>
          </p:cNvPr>
          <p:cNvSpPr/>
          <p:nvPr/>
        </p:nvSpPr>
        <p:spPr>
          <a:xfrm>
            <a:off x="6651547" y="3971130"/>
            <a:ext cx="108000" cy="180000"/>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tx2">
              <a:lumMod val="50000"/>
            </a:schemeClr>
          </a:solidFill>
          <a:ln w="12700" cap="flat">
            <a:noFill/>
            <a:miter lim="400000"/>
          </a:ln>
          <a:effectLst/>
        </p:spPr>
        <p:txBody>
          <a:bodyPr wrap="square" lIns="0" tIns="0" rIns="0" bIns="0" numCol="1" anchor="ctr">
            <a:noAutofit/>
          </a:bodyPr>
          <a:lstStyle/>
          <a:p>
            <a:pPr>
              <a:defRPr>
                <a:solidFill>
                  <a:srgbClr val="4C4C4C"/>
                </a:solidFill>
              </a:defRPr>
            </a:pPr>
            <a:endParaRPr sz="1899">
              <a:latin typeface="Nunito Sans ExtraLight" pitchFamily="2" charset="77"/>
            </a:endParaRPr>
          </a:p>
        </p:txBody>
      </p:sp>
      <p:sp>
        <p:nvSpPr>
          <p:cNvPr id="75" name="Shape 6506">
            <a:extLst>
              <a:ext uri="{FF2B5EF4-FFF2-40B4-BE49-F238E27FC236}">
                <a16:creationId xmlns:a16="http://schemas.microsoft.com/office/drawing/2014/main" id="{692468A9-8159-E642-B409-FF8956152901}"/>
              </a:ext>
            </a:extLst>
          </p:cNvPr>
          <p:cNvSpPr/>
          <p:nvPr/>
        </p:nvSpPr>
        <p:spPr>
          <a:xfrm>
            <a:off x="2511157" y="2921152"/>
            <a:ext cx="108000" cy="180000"/>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algn="ctr"/>
            <a:endParaRPr sz="675">
              <a:latin typeface="Nunito Sans ExtraLight" pitchFamily="2" charset="77"/>
            </a:endParaRPr>
          </a:p>
        </p:txBody>
      </p:sp>
      <p:sp>
        <p:nvSpPr>
          <p:cNvPr id="77" name="Shape 6507">
            <a:extLst>
              <a:ext uri="{FF2B5EF4-FFF2-40B4-BE49-F238E27FC236}">
                <a16:creationId xmlns:a16="http://schemas.microsoft.com/office/drawing/2014/main" id="{5ECCC8D5-ABD9-B14F-889B-8CA40D101248}"/>
              </a:ext>
            </a:extLst>
          </p:cNvPr>
          <p:cNvSpPr/>
          <p:nvPr/>
        </p:nvSpPr>
        <p:spPr>
          <a:xfrm>
            <a:off x="2506691" y="4371139"/>
            <a:ext cx="108000" cy="180000"/>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tx2">
              <a:lumMod val="50000"/>
            </a:schemeClr>
          </a:solidFill>
          <a:ln w="12700" cap="flat">
            <a:noFill/>
            <a:miter lim="400000"/>
          </a:ln>
          <a:effectLst/>
        </p:spPr>
        <p:txBody>
          <a:bodyPr wrap="square" lIns="0" tIns="0" rIns="0" bIns="0" numCol="1" anchor="ctr">
            <a:noAutofit/>
          </a:bodyPr>
          <a:lstStyle/>
          <a:p>
            <a:pPr>
              <a:defRPr>
                <a:solidFill>
                  <a:srgbClr val="4C4C4C"/>
                </a:solidFill>
              </a:defRPr>
            </a:pPr>
            <a:endParaRPr sz="1899">
              <a:latin typeface="Nunito Sans ExtraLight" pitchFamily="2" charset="77"/>
            </a:endParaRPr>
          </a:p>
        </p:txBody>
      </p:sp>
      <p:sp>
        <p:nvSpPr>
          <p:cNvPr id="34" name="Shape 6504">
            <a:extLst>
              <a:ext uri="{FF2B5EF4-FFF2-40B4-BE49-F238E27FC236}">
                <a16:creationId xmlns:a16="http://schemas.microsoft.com/office/drawing/2014/main" id="{515A3E37-3D6A-EB44-9F81-CF68A31D518B}"/>
              </a:ext>
            </a:extLst>
          </p:cNvPr>
          <p:cNvSpPr/>
          <p:nvPr/>
        </p:nvSpPr>
        <p:spPr>
          <a:xfrm>
            <a:off x="4987032" y="4090820"/>
            <a:ext cx="108000" cy="180000"/>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tx2">
              <a:lumMod val="50000"/>
            </a:schemeClr>
          </a:solidFill>
          <a:ln w="12700" cap="flat">
            <a:noFill/>
            <a:miter lim="400000"/>
          </a:ln>
          <a:effectLst/>
        </p:spPr>
        <p:txBody>
          <a:bodyPr wrap="square" lIns="0" tIns="0" rIns="0" bIns="0" numCol="1" anchor="ctr">
            <a:noAutofit/>
          </a:bodyPr>
          <a:lstStyle/>
          <a:p>
            <a:pPr>
              <a:defRPr>
                <a:solidFill>
                  <a:srgbClr val="4C4C4C"/>
                </a:solidFill>
              </a:defRPr>
            </a:pPr>
            <a:endParaRPr sz="1899">
              <a:latin typeface="Nunito Sans ExtraLight" pitchFamily="2" charset="77"/>
            </a:endParaRPr>
          </a:p>
        </p:txBody>
      </p:sp>
      <p:sp>
        <p:nvSpPr>
          <p:cNvPr id="35" name="Shape 6504">
            <a:extLst>
              <a:ext uri="{FF2B5EF4-FFF2-40B4-BE49-F238E27FC236}">
                <a16:creationId xmlns:a16="http://schemas.microsoft.com/office/drawing/2014/main" id="{2D14A28F-3A6A-D84E-AE0A-425C26D788AF}"/>
              </a:ext>
            </a:extLst>
          </p:cNvPr>
          <p:cNvSpPr/>
          <p:nvPr/>
        </p:nvSpPr>
        <p:spPr>
          <a:xfrm>
            <a:off x="4198760" y="2616606"/>
            <a:ext cx="108000" cy="180000"/>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tx2">
              <a:lumMod val="50000"/>
            </a:schemeClr>
          </a:solidFill>
          <a:ln w="12700" cap="flat">
            <a:noFill/>
            <a:miter lim="400000"/>
          </a:ln>
          <a:effectLst/>
        </p:spPr>
        <p:txBody>
          <a:bodyPr wrap="square" lIns="0" tIns="0" rIns="0" bIns="0" numCol="1" anchor="ctr">
            <a:noAutofit/>
          </a:bodyPr>
          <a:lstStyle/>
          <a:p>
            <a:pPr>
              <a:defRPr>
                <a:solidFill>
                  <a:srgbClr val="4C4C4C"/>
                </a:solidFill>
              </a:defRPr>
            </a:pPr>
            <a:endParaRPr sz="1899">
              <a:latin typeface="Nunito Sans ExtraLight" pitchFamily="2" charset="77"/>
            </a:endParaRPr>
          </a:p>
        </p:txBody>
      </p:sp>
      <p:sp>
        <p:nvSpPr>
          <p:cNvPr id="36" name="Title 1">
            <a:extLst>
              <a:ext uri="{FF2B5EF4-FFF2-40B4-BE49-F238E27FC236}">
                <a16:creationId xmlns:a16="http://schemas.microsoft.com/office/drawing/2014/main" id="{E8203D4C-831F-4549-94C3-CAB50E983BDE}"/>
              </a:ext>
            </a:extLst>
          </p:cNvPr>
          <p:cNvSpPr txBox="1">
            <a:spLocks/>
          </p:cNvSpPr>
          <p:nvPr/>
        </p:nvSpPr>
        <p:spPr>
          <a:xfrm>
            <a:off x="357188" y="365126"/>
            <a:ext cx="8429132" cy="744887"/>
          </a:xfrm>
          <a:prstGeom prst="rect">
            <a:avLst/>
          </a:prstGeom>
        </p:spPr>
        <p:txBody>
          <a:bodyPr anchor="ct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US"/>
              <a:t>Where we have operated </a:t>
            </a:r>
          </a:p>
        </p:txBody>
      </p:sp>
      <p:sp>
        <p:nvSpPr>
          <p:cNvPr id="37" name="Content Placeholder 2">
            <a:extLst>
              <a:ext uri="{FF2B5EF4-FFF2-40B4-BE49-F238E27FC236}">
                <a16:creationId xmlns:a16="http://schemas.microsoft.com/office/drawing/2014/main" id="{C8CF5E51-8026-174E-8BF7-98C5EB8BA7E7}"/>
              </a:ext>
            </a:extLst>
          </p:cNvPr>
          <p:cNvSpPr txBox="1">
            <a:spLocks/>
          </p:cNvSpPr>
          <p:nvPr/>
        </p:nvSpPr>
        <p:spPr>
          <a:xfrm>
            <a:off x="356941" y="1422165"/>
            <a:ext cx="8429625" cy="425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38" name="Content Placeholder 2">
            <a:extLst>
              <a:ext uri="{FF2B5EF4-FFF2-40B4-BE49-F238E27FC236}">
                <a16:creationId xmlns:a16="http://schemas.microsoft.com/office/drawing/2014/main" id="{ABA4DED2-B912-E14A-8DBF-2AB7BB68AC22}"/>
              </a:ext>
            </a:extLst>
          </p:cNvPr>
          <p:cNvSpPr txBox="1">
            <a:spLocks/>
          </p:cNvSpPr>
          <p:nvPr/>
        </p:nvSpPr>
        <p:spPr>
          <a:xfrm>
            <a:off x="356400" y="1422000"/>
            <a:ext cx="8429625" cy="425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solidFill>
                  <a:schemeClr val="tx2"/>
                </a:solidFill>
              </a:rPr>
              <a:t>Here’s a world map illustrating where </a:t>
            </a:r>
            <a:r>
              <a:rPr lang="en-US" sz="1500" b="1" dirty="0">
                <a:solidFill>
                  <a:schemeClr val="tx2">
                    <a:lumMod val="50000"/>
                  </a:schemeClr>
                </a:solidFill>
              </a:rPr>
              <a:t>the leaders we interviewed and where our past members </a:t>
            </a:r>
            <a:r>
              <a:rPr lang="en-US" sz="1500" b="1" dirty="0">
                <a:solidFill>
                  <a:schemeClr val="tx2"/>
                </a:solidFill>
              </a:rPr>
              <a:t>are located.</a:t>
            </a:r>
            <a:endParaRPr lang="en-US" sz="1500" dirty="0">
              <a:solidFill>
                <a:schemeClr val="tx2"/>
              </a:solidFill>
            </a:endParaRPr>
          </a:p>
        </p:txBody>
      </p:sp>
      <p:sp>
        <p:nvSpPr>
          <p:cNvPr id="18" name="Rettangolo con angoli arrotondati 17">
            <a:extLst>
              <a:ext uri="{FF2B5EF4-FFF2-40B4-BE49-F238E27FC236}">
                <a16:creationId xmlns:a16="http://schemas.microsoft.com/office/drawing/2014/main" id="{63929725-0289-7046-AA1D-B7B052BC903A}"/>
              </a:ext>
            </a:extLst>
          </p:cNvPr>
          <p:cNvSpPr/>
          <p:nvPr/>
        </p:nvSpPr>
        <p:spPr>
          <a:xfrm>
            <a:off x="491250" y="4180820"/>
            <a:ext cx="1259210" cy="1212065"/>
          </a:xfrm>
          <a:prstGeom prst="roundRect">
            <a:avLst/>
          </a:prstGeom>
          <a:ln w="15875">
            <a:solidFill>
              <a:schemeClr val="tx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We aim to </a:t>
            </a:r>
            <a:r>
              <a:rPr lang="en-US" sz="1000" b="1" dirty="0">
                <a:solidFill>
                  <a:schemeClr val="tx2"/>
                </a:solidFill>
                <a:latin typeface="Arial" panose="020B0604020202020204" pitchFamily="34" charset="0"/>
                <a:cs typeface="Arial" panose="020B0604020202020204" pitchFamily="34" charset="0"/>
              </a:rPr>
              <a:t>keep expanding </a:t>
            </a:r>
            <a:r>
              <a:rPr lang="en-US" sz="1000" dirty="0">
                <a:latin typeface="Arial" panose="020B0604020202020204" pitchFamily="34" charset="0"/>
                <a:cs typeface="Arial" panose="020B0604020202020204" pitchFamily="34" charset="0"/>
              </a:rPr>
              <a:t>our network and to make us known all over the world</a:t>
            </a:r>
          </a:p>
        </p:txBody>
      </p:sp>
      <p:sp>
        <p:nvSpPr>
          <p:cNvPr id="2" name="Shape 6504">
            <a:extLst>
              <a:ext uri="{FF2B5EF4-FFF2-40B4-BE49-F238E27FC236}">
                <a16:creationId xmlns:a16="http://schemas.microsoft.com/office/drawing/2014/main" id="{50DEA848-AB1C-5912-2BB5-34322EB43D91}"/>
              </a:ext>
            </a:extLst>
          </p:cNvPr>
          <p:cNvSpPr/>
          <p:nvPr/>
        </p:nvSpPr>
        <p:spPr>
          <a:xfrm>
            <a:off x="4285987" y="2767885"/>
            <a:ext cx="108000" cy="180000"/>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tx2">
              <a:lumMod val="50000"/>
            </a:schemeClr>
          </a:solidFill>
          <a:ln w="12700" cap="flat">
            <a:noFill/>
            <a:miter lim="400000"/>
          </a:ln>
          <a:effectLst/>
        </p:spPr>
        <p:txBody>
          <a:bodyPr wrap="square" lIns="0" tIns="0" rIns="0" bIns="0" numCol="1" anchor="ctr">
            <a:noAutofit/>
          </a:bodyPr>
          <a:lstStyle/>
          <a:p>
            <a:pPr>
              <a:defRPr>
                <a:solidFill>
                  <a:srgbClr val="4C4C4C"/>
                </a:solidFill>
              </a:defRPr>
            </a:pPr>
            <a:endParaRPr sz="1899">
              <a:latin typeface="Nunito Sans ExtraLight" pitchFamily="2" charset="77"/>
            </a:endParaRPr>
          </a:p>
        </p:txBody>
      </p:sp>
      <p:sp>
        <p:nvSpPr>
          <p:cNvPr id="3" name="Shape 6504">
            <a:extLst>
              <a:ext uri="{FF2B5EF4-FFF2-40B4-BE49-F238E27FC236}">
                <a16:creationId xmlns:a16="http://schemas.microsoft.com/office/drawing/2014/main" id="{DD696148-1080-8E66-EB8F-8F1B672705B3}"/>
              </a:ext>
            </a:extLst>
          </p:cNvPr>
          <p:cNvSpPr/>
          <p:nvPr/>
        </p:nvSpPr>
        <p:spPr>
          <a:xfrm>
            <a:off x="4373562" y="2747181"/>
            <a:ext cx="108000" cy="180000"/>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tx2">
              <a:lumMod val="50000"/>
            </a:schemeClr>
          </a:solidFill>
          <a:ln w="12700" cap="flat">
            <a:noFill/>
            <a:miter lim="400000"/>
          </a:ln>
          <a:effectLst/>
        </p:spPr>
        <p:txBody>
          <a:bodyPr wrap="square" lIns="0" tIns="0" rIns="0" bIns="0" numCol="1" anchor="ctr">
            <a:noAutofit/>
          </a:bodyPr>
          <a:lstStyle/>
          <a:p>
            <a:pPr>
              <a:defRPr>
                <a:solidFill>
                  <a:srgbClr val="4C4C4C"/>
                </a:solidFill>
              </a:defRPr>
            </a:pPr>
            <a:endParaRPr sz="1899">
              <a:latin typeface="Nunito Sans ExtraLight" pitchFamily="2" charset="77"/>
            </a:endParaRPr>
          </a:p>
        </p:txBody>
      </p:sp>
      <p:sp>
        <p:nvSpPr>
          <p:cNvPr id="4" name="Shape 6504">
            <a:extLst>
              <a:ext uri="{FF2B5EF4-FFF2-40B4-BE49-F238E27FC236}">
                <a16:creationId xmlns:a16="http://schemas.microsoft.com/office/drawing/2014/main" id="{DDF435D9-6958-276F-9760-954EFD0C33EE}"/>
              </a:ext>
            </a:extLst>
          </p:cNvPr>
          <p:cNvSpPr/>
          <p:nvPr/>
        </p:nvSpPr>
        <p:spPr>
          <a:xfrm>
            <a:off x="4178948" y="2960209"/>
            <a:ext cx="108000" cy="180000"/>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tx2">
              <a:lumMod val="50000"/>
            </a:schemeClr>
          </a:solidFill>
          <a:ln w="12700" cap="flat">
            <a:noFill/>
            <a:miter lim="400000"/>
          </a:ln>
          <a:effectLst/>
        </p:spPr>
        <p:txBody>
          <a:bodyPr wrap="square" lIns="0" tIns="0" rIns="0" bIns="0" numCol="1" anchor="ctr">
            <a:noAutofit/>
          </a:bodyPr>
          <a:lstStyle/>
          <a:p>
            <a:pPr>
              <a:defRPr>
                <a:solidFill>
                  <a:srgbClr val="4C4C4C"/>
                </a:solidFill>
              </a:defRPr>
            </a:pPr>
            <a:endParaRPr sz="1899">
              <a:latin typeface="Nunito Sans ExtraLight" pitchFamily="2" charset="77"/>
            </a:endParaRPr>
          </a:p>
        </p:txBody>
      </p:sp>
      <p:sp>
        <p:nvSpPr>
          <p:cNvPr id="5" name="Shape 6504">
            <a:extLst>
              <a:ext uri="{FF2B5EF4-FFF2-40B4-BE49-F238E27FC236}">
                <a16:creationId xmlns:a16="http://schemas.microsoft.com/office/drawing/2014/main" id="{921EDE05-26C4-1713-ABD7-633E8DE57F9D}"/>
              </a:ext>
            </a:extLst>
          </p:cNvPr>
          <p:cNvSpPr/>
          <p:nvPr/>
        </p:nvSpPr>
        <p:spPr>
          <a:xfrm>
            <a:off x="4027626" y="2978796"/>
            <a:ext cx="108000" cy="180000"/>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tx2">
              <a:lumMod val="50000"/>
            </a:schemeClr>
          </a:solidFill>
          <a:ln w="12700" cap="flat">
            <a:noFill/>
            <a:miter lim="400000"/>
          </a:ln>
          <a:effectLst/>
        </p:spPr>
        <p:txBody>
          <a:bodyPr wrap="square" lIns="0" tIns="0" rIns="0" bIns="0" numCol="1" anchor="ctr">
            <a:noAutofit/>
          </a:bodyPr>
          <a:lstStyle/>
          <a:p>
            <a:pPr>
              <a:defRPr>
                <a:solidFill>
                  <a:srgbClr val="4C4C4C"/>
                </a:solidFill>
              </a:defRPr>
            </a:pPr>
            <a:endParaRPr sz="1899">
              <a:latin typeface="Nunito Sans ExtraLight" pitchFamily="2" charset="77"/>
            </a:endParaRPr>
          </a:p>
        </p:txBody>
      </p:sp>
      <p:sp>
        <p:nvSpPr>
          <p:cNvPr id="6" name="Date Placeholder 3">
            <a:extLst>
              <a:ext uri="{FF2B5EF4-FFF2-40B4-BE49-F238E27FC236}">
                <a16:creationId xmlns:a16="http://schemas.microsoft.com/office/drawing/2014/main" id="{98E10103-EF47-AB26-500D-CB4677EE6748}"/>
              </a:ext>
            </a:extLst>
          </p:cNvPr>
          <p:cNvSpPr txBox="1">
            <a:spLocks/>
          </p:cNvSpPr>
          <p:nvPr/>
        </p:nvSpPr>
        <p:spPr>
          <a:xfrm>
            <a:off x="35768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November 20, 2024</a:t>
            </a:r>
          </a:p>
        </p:txBody>
      </p:sp>
    </p:spTree>
    <p:extLst>
      <p:ext uri="{BB962C8B-B14F-4D97-AF65-F5344CB8AC3E}">
        <p14:creationId xmlns:p14="http://schemas.microsoft.com/office/powerpoint/2010/main" val="375480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4ED98-A274-4D93-94D9-6F332618A2C8}"/>
              </a:ext>
            </a:extLst>
          </p:cNvPr>
          <p:cNvSpPr txBox="1">
            <a:spLocks/>
          </p:cNvSpPr>
          <p:nvPr/>
        </p:nvSpPr>
        <p:spPr>
          <a:xfrm>
            <a:off x="357188" y="365126"/>
            <a:ext cx="8429132" cy="744887"/>
          </a:xfrm>
          <a:prstGeom prst="rect">
            <a:avLst/>
          </a:prstGeom>
        </p:spPr>
        <p:txBody>
          <a:bodyPr anchor="ct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US"/>
              <a:t>Our network</a:t>
            </a:r>
          </a:p>
        </p:txBody>
      </p:sp>
      <p:pic>
        <p:nvPicPr>
          <p:cNvPr id="1028" name="Picture 4" descr="DUYU - Chi Siamo">
            <a:extLst>
              <a:ext uri="{FF2B5EF4-FFF2-40B4-BE49-F238E27FC236}">
                <a16:creationId xmlns:a16="http://schemas.microsoft.com/office/drawing/2014/main" id="{F2C9AE28-2CBB-4790-933D-7E9C6B1EA8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5936" y="4402890"/>
            <a:ext cx="1828800" cy="3283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vestors On iSTOX Acquire Stake In Mapletree MERIT Fund As Digital  Securities For The First Time - INTLBM">
            <a:extLst>
              <a:ext uri="{FF2B5EF4-FFF2-40B4-BE49-F238E27FC236}">
                <a16:creationId xmlns:a16="http://schemas.microsoft.com/office/drawing/2014/main" id="{6A3E1FC4-98B3-4301-91F0-501D13F8B38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5874" y="3710591"/>
            <a:ext cx="1480555" cy="4607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gicap's Competitors, Revenue, Number of Employees, Funding, Acquisitions &amp;  News - Owler Company Profile">
            <a:extLst>
              <a:ext uri="{FF2B5EF4-FFF2-40B4-BE49-F238E27FC236}">
                <a16:creationId xmlns:a16="http://schemas.microsoft.com/office/drawing/2014/main" id="{8FACF08A-FB37-4668-8033-D2121CBFDE9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08554" y="1945365"/>
            <a:ext cx="1828800" cy="3516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avora con noi">
            <a:extLst>
              <a:ext uri="{FF2B5EF4-FFF2-40B4-BE49-F238E27FC236}">
                <a16:creationId xmlns:a16="http://schemas.microsoft.com/office/drawing/2014/main" id="{9B33885E-F0C4-495C-A24E-4B0D1587BAF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21000" y="3694634"/>
            <a:ext cx="1708508" cy="44421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AC58F0B-78D6-41B7-83F3-821765C83A3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60854" y="5017126"/>
            <a:ext cx="1870209" cy="4254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26 per Trading criptovalute [Guida completa 2021] - Criptovalute24">
            <a:extLst>
              <a:ext uri="{FF2B5EF4-FFF2-40B4-BE49-F238E27FC236}">
                <a16:creationId xmlns:a16="http://schemas.microsoft.com/office/drawing/2014/main" id="{EE7D81D6-C6A7-4B67-97C1-719D637584E1}"/>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21605" t="7701" r="17169" b="7826"/>
          <a:stretch/>
        </p:blipFill>
        <p:spPr bwMode="auto">
          <a:xfrm>
            <a:off x="7126492" y="4210324"/>
            <a:ext cx="928075" cy="6904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 identità visiva di due brand storici: Ibm VS Apple.">
            <a:extLst>
              <a:ext uri="{FF2B5EF4-FFF2-40B4-BE49-F238E27FC236}">
                <a16:creationId xmlns:a16="http://schemas.microsoft.com/office/drawing/2014/main" id="{4D043900-667C-45E0-9409-B9E27A123A4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99605" y="3083525"/>
            <a:ext cx="1135687" cy="49478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pixel | Piattaforma di Corporate Innovation &amp; Startup">
            <a:extLst>
              <a:ext uri="{FF2B5EF4-FFF2-40B4-BE49-F238E27FC236}">
                <a16:creationId xmlns:a16="http://schemas.microsoft.com/office/drawing/2014/main" id="{D412ABF8-1D28-4895-AE9E-1FE3E852021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10162" y="3008749"/>
            <a:ext cx="1770716" cy="66582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Borsa Italiana: sito ufficiale della Borsa di Milano - Borsa Italiana">
            <a:extLst>
              <a:ext uri="{FF2B5EF4-FFF2-40B4-BE49-F238E27FC236}">
                <a16:creationId xmlns:a16="http://schemas.microsoft.com/office/drawing/2014/main" id="{12AF62B0-62EC-4179-9008-EDCC979E4074}"/>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71752" y="2576138"/>
            <a:ext cx="1828800" cy="417768"/>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E1EB20D8-61ED-4830-86D9-639A7E741017}"/>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545936" y="2003549"/>
            <a:ext cx="1828800" cy="288036"/>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omepage - Assofintech">
            <a:extLst>
              <a:ext uri="{FF2B5EF4-FFF2-40B4-BE49-F238E27FC236}">
                <a16:creationId xmlns:a16="http://schemas.microsoft.com/office/drawing/2014/main" id="{DBF863F9-A599-408B-8B53-07576BF87093}"/>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88044" y="1751995"/>
            <a:ext cx="1828800" cy="791143"/>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Nasce IIA, l'Italian Insurtech Association">
            <a:extLst>
              <a:ext uri="{FF2B5EF4-FFF2-40B4-BE49-F238E27FC236}">
                <a16:creationId xmlns:a16="http://schemas.microsoft.com/office/drawing/2014/main" id="{71F507D0-2A9F-4A1B-B1C0-654F129BCAA1}"/>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65728" y="3578313"/>
            <a:ext cx="1568652" cy="676853"/>
          </a:xfrm>
          <a:prstGeom prst="rect">
            <a:avLst/>
          </a:prstGeom>
          <a:noFill/>
          <a:extLst>
            <a:ext uri="{909E8E84-426E-40DD-AFC4-6F175D3DCCD1}">
              <a14:hiddenFill xmlns:a14="http://schemas.microsoft.com/office/drawing/2010/main">
                <a:solidFill>
                  <a:srgbClr val="FFFFFF"/>
                </a:solidFill>
              </a14:hiddenFill>
            </a:ext>
          </a:extLst>
        </p:spPr>
      </p:pic>
      <p:sp>
        <p:nvSpPr>
          <p:cNvPr id="30" name="Content Placeholder 2">
            <a:extLst>
              <a:ext uri="{FF2B5EF4-FFF2-40B4-BE49-F238E27FC236}">
                <a16:creationId xmlns:a16="http://schemas.microsoft.com/office/drawing/2014/main" id="{35773874-A8F7-4DDA-BBEB-9BD4BFF8292A}"/>
              </a:ext>
            </a:extLst>
          </p:cNvPr>
          <p:cNvSpPr txBox="1">
            <a:spLocks/>
          </p:cNvSpPr>
          <p:nvPr/>
        </p:nvSpPr>
        <p:spPr>
          <a:xfrm>
            <a:off x="356939" y="1266190"/>
            <a:ext cx="8429625" cy="425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solidFill>
                  <a:schemeClr val="tx2"/>
                </a:solidFill>
              </a:rPr>
              <a:t>BS Fintech Society has built a </a:t>
            </a:r>
            <a:r>
              <a:rPr lang="en-US" sz="1500" b="1" dirty="0">
                <a:solidFill>
                  <a:schemeClr val="bg1">
                    <a:lumMod val="60000"/>
                    <a:lumOff val="40000"/>
                  </a:schemeClr>
                </a:solidFill>
              </a:rPr>
              <a:t>strong and wide network of future leaders around the world and in different industries</a:t>
            </a:r>
            <a:r>
              <a:rPr lang="en-US" sz="1500" b="1" dirty="0">
                <a:solidFill>
                  <a:schemeClr val="tx2"/>
                </a:solidFill>
              </a:rPr>
              <a:t>: Fintech companies, Consulting, and Investment Banking.</a:t>
            </a:r>
            <a:endParaRPr lang="en-US" sz="1500" dirty="0">
              <a:solidFill>
                <a:schemeClr val="tx2"/>
              </a:solidFill>
            </a:endParaRPr>
          </a:p>
        </p:txBody>
      </p:sp>
      <p:pic>
        <p:nvPicPr>
          <p:cNvPr id="1026" name="Picture 2" descr="Mastercard IT | Soluzioni di Pagamento digitale ed elettronico">
            <a:extLst>
              <a:ext uri="{FF2B5EF4-FFF2-40B4-BE49-F238E27FC236}">
                <a16:creationId xmlns:a16="http://schemas.microsoft.com/office/drawing/2014/main" id="{6E38091E-F456-4773-80CB-BF5E7938C2ED}"/>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742136" y="4307208"/>
            <a:ext cx="1307206" cy="54155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BE7EACBB-ABFF-475B-8883-F27631E71B8E}"/>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460854" y="2643483"/>
            <a:ext cx="1828800" cy="342045"/>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ryptoclan.it | Scopri di più sulla criptovaluta">
            <a:extLst>
              <a:ext uri="{FF2B5EF4-FFF2-40B4-BE49-F238E27FC236}">
                <a16:creationId xmlns:a16="http://schemas.microsoft.com/office/drawing/2014/main" id="{EA42139C-DB0E-443C-B660-E83FF8BED2C0}"/>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08311" y="2485800"/>
            <a:ext cx="1828800" cy="51118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onfindustria Verona - VETRINA delle IMPRESE">
            <a:extLst>
              <a:ext uri="{FF2B5EF4-FFF2-40B4-BE49-F238E27FC236}">
                <a16:creationId xmlns:a16="http://schemas.microsoft.com/office/drawing/2014/main" id="{8356C3CB-02B3-42C7-8AFF-EC4DC965328D}"/>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t="7633"/>
          <a:stretch/>
        </p:blipFill>
        <p:spPr bwMode="auto">
          <a:xfrm>
            <a:off x="6553049" y="2331472"/>
            <a:ext cx="1828800" cy="670020"/>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AC82846F-EC63-459B-A2EA-7BAE256F1BA6}"/>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98044" y="4377505"/>
            <a:ext cx="1582636" cy="356093"/>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Credimi Finanziamenti per imprese">
            <a:extLst>
              <a:ext uri="{FF2B5EF4-FFF2-40B4-BE49-F238E27FC236}">
                <a16:creationId xmlns:a16="http://schemas.microsoft.com/office/drawing/2014/main" id="{A9AC6B41-DC7C-41F4-B551-EBB9E783B0AD}"/>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41205" y="3219456"/>
            <a:ext cx="1720810" cy="26242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rategia di Brand - UniCredit">
            <a:extLst>
              <a:ext uri="{FF2B5EF4-FFF2-40B4-BE49-F238E27FC236}">
                <a16:creationId xmlns:a16="http://schemas.microsoft.com/office/drawing/2014/main" id="{7501559D-46BE-4A03-946B-70AC04AA9AB1}"/>
              </a:ext>
            </a:extLst>
          </p:cNvPr>
          <p:cNvPicPr>
            <a:picLocks noChangeAspect="1" noChangeArrowheads="1"/>
          </p:cNvPicPr>
          <p:nvPr/>
        </p:nvPicPr>
        <p:blipFill rotWithShape="1">
          <a:blip r:embed="rId20" cstate="email">
            <a:extLst>
              <a:ext uri="{28A0092B-C50C-407E-A947-70E740481C1C}">
                <a14:useLocalDpi xmlns:a14="http://schemas.microsoft.com/office/drawing/2010/main"/>
              </a:ext>
            </a:extLst>
          </a:blip>
          <a:srcRect l="4908" t="22969" r="12340" b="34159"/>
          <a:stretch/>
        </p:blipFill>
        <p:spPr bwMode="auto">
          <a:xfrm>
            <a:off x="4669327" y="5011783"/>
            <a:ext cx="1828800" cy="4088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erella Weinberg Partners - Training You">
            <a:extLst>
              <a:ext uri="{FF2B5EF4-FFF2-40B4-BE49-F238E27FC236}">
                <a16:creationId xmlns:a16="http://schemas.microsoft.com/office/drawing/2014/main" id="{EBF77847-1857-A687-958F-CEC6349F950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67315" y="4993299"/>
            <a:ext cx="1501129" cy="5322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BNP Paribas | CE Media">
            <a:extLst>
              <a:ext uri="{FF2B5EF4-FFF2-40B4-BE49-F238E27FC236}">
                <a16:creationId xmlns:a16="http://schemas.microsoft.com/office/drawing/2014/main" id="{38641254-792C-BD07-A68B-E7F3D208674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37359" y="3706392"/>
            <a:ext cx="1906339" cy="4947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00E54047-21E4-F238-A42A-E3E3A11BC55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14100" y="3142332"/>
            <a:ext cx="1944102" cy="503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Strategy&amp; | Consultancy Middle East">
            <a:extLst>
              <a:ext uri="{FF2B5EF4-FFF2-40B4-BE49-F238E27FC236}">
                <a16:creationId xmlns:a16="http://schemas.microsoft.com/office/drawing/2014/main" id="{53011B2C-6E25-8E89-4979-0873FE1B8DC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29705" y="1502717"/>
            <a:ext cx="2275486" cy="13002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IBAN UBS Switzerland - Qual è l'IBAN per UBS Switzerland in Svizzera?">
            <a:extLst>
              <a:ext uri="{FF2B5EF4-FFF2-40B4-BE49-F238E27FC236}">
                <a16:creationId xmlns:a16="http://schemas.microsoft.com/office/drawing/2014/main" id="{3EA69517-A897-0F37-2E2F-81266F6B4AD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8043" y="5011783"/>
            <a:ext cx="1417347" cy="513789"/>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3">
            <a:extLst>
              <a:ext uri="{FF2B5EF4-FFF2-40B4-BE49-F238E27FC236}">
                <a16:creationId xmlns:a16="http://schemas.microsoft.com/office/drawing/2014/main" id="{4278692E-2461-502C-C8B5-EF74039E1AE9}"/>
              </a:ext>
            </a:extLst>
          </p:cNvPr>
          <p:cNvSpPr txBox="1">
            <a:spLocks/>
          </p:cNvSpPr>
          <p:nvPr/>
        </p:nvSpPr>
        <p:spPr>
          <a:xfrm>
            <a:off x="357680" y="635635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anose="020B0604020202020204" pitchFamily="34" charset="0"/>
              </a:rPr>
              <a:t>November 20, 2024</a:t>
            </a:r>
          </a:p>
        </p:txBody>
      </p:sp>
    </p:spTree>
    <p:extLst>
      <p:ext uri="{BB962C8B-B14F-4D97-AF65-F5344CB8AC3E}">
        <p14:creationId xmlns:p14="http://schemas.microsoft.com/office/powerpoint/2010/main" val="19310381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ID" val="aab47d78-888e-4a09-bb2f-d7c4326bbcb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Personalizzati 3">
      <a:dk1>
        <a:srgbClr val="304590"/>
      </a:dk1>
      <a:lt1>
        <a:srgbClr val="000000"/>
      </a:lt1>
      <a:dk2>
        <a:srgbClr val="FFFFFF"/>
      </a:dk2>
      <a:lt2>
        <a:srgbClr val="89CEE6"/>
      </a:lt2>
      <a:accent1>
        <a:srgbClr val="FFFFFF"/>
      </a:accent1>
      <a:accent2>
        <a:srgbClr val="DBEDDF"/>
      </a:accent2>
      <a:accent3>
        <a:srgbClr val="45AC50"/>
      </a:accent3>
      <a:accent4>
        <a:srgbClr val="1E617A"/>
      </a:accent4>
      <a:accent5>
        <a:srgbClr val="7F7F7F"/>
      </a:accent5>
      <a:accent6>
        <a:srgbClr val="000000"/>
      </a:accent6>
      <a:hlink>
        <a:srgbClr val="BBB8B8"/>
      </a:hlink>
      <a:folHlink>
        <a:srgbClr val="C490A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SFS_Theme">
  <a:themeElements>
    <a:clrScheme name="Personalizzati 3">
      <a:dk1>
        <a:srgbClr val="304590"/>
      </a:dk1>
      <a:lt1>
        <a:srgbClr val="000000"/>
      </a:lt1>
      <a:dk2>
        <a:srgbClr val="FFFFFF"/>
      </a:dk2>
      <a:lt2>
        <a:srgbClr val="89CEE6"/>
      </a:lt2>
      <a:accent1>
        <a:srgbClr val="FFFFFF"/>
      </a:accent1>
      <a:accent2>
        <a:srgbClr val="DBEDDF"/>
      </a:accent2>
      <a:accent3>
        <a:srgbClr val="45AC50"/>
      </a:accent3>
      <a:accent4>
        <a:srgbClr val="1E617A"/>
      </a:accent4>
      <a:accent5>
        <a:srgbClr val="7F7F7F"/>
      </a:accent5>
      <a:accent6>
        <a:srgbClr val="000000"/>
      </a:accent6>
      <a:hlink>
        <a:srgbClr val="BBB8B8"/>
      </a:hlink>
      <a:folHlink>
        <a:srgbClr val="C490A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FS_Theme" id="{AA93B041-A8C8-4A9D-BE73-DB45CA1BE7A0}" vid="{668072F6-1734-4289-B87D-A74D0E885A1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2268C1B9577E946BB381D959C90A629" ma:contentTypeVersion="12" ma:contentTypeDescription="Creare un nuovo documento." ma:contentTypeScope="" ma:versionID="994c3b73d550f8cecfb7d2694ae3d679">
  <xsd:schema xmlns:xsd="http://www.w3.org/2001/XMLSchema" xmlns:xs="http://www.w3.org/2001/XMLSchema" xmlns:p="http://schemas.microsoft.com/office/2006/metadata/properties" xmlns:ns2="83ae14b5-55ec-48fa-a351-741ff24e20b3" xmlns:ns3="88f2734b-0083-4955-8175-ac4ee67c406b" targetNamespace="http://schemas.microsoft.com/office/2006/metadata/properties" ma:root="true" ma:fieldsID="db91bbc3f1199fc15fc36ba3c54c9e27" ns2:_="" ns3:_="">
    <xsd:import namespace="83ae14b5-55ec-48fa-a351-741ff24e20b3"/>
    <xsd:import namespace="88f2734b-0083-4955-8175-ac4ee67c40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ae14b5-55ec-48fa-a351-741ff24e20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2734b-0083-4955-8175-ac4ee67c406b" elementFormDefault="qualified">
    <xsd:import namespace="http://schemas.microsoft.com/office/2006/documentManagement/types"/>
    <xsd:import namespace="http://schemas.microsoft.com/office/infopath/2007/PartnerControls"/>
    <xsd:element name="SharedWithUsers" ma:index="17"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1 6 " ? > < A r r a y O f P r o b l e m   x m l n s : x s d = " h t t p : / / w w w . w 3 . o r g / 2 0 0 1 / X M L S c h e m a "   x m l n s : x s i = " h t t p : / / w w w . w 3 . o r g / 2 0 0 1 / X M L S c h e m a - i n s t a n c e " / > 
</file>

<file path=customXml/itemProps1.xml><?xml version="1.0" encoding="utf-8"?>
<ds:datastoreItem xmlns:ds="http://schemas.openxmlformats.org/officeDocument/2006/customXml" ds:itemID="{1E1155E3-F01B-430F-9DF5-91C7558C7EC5}">
  <ds:schemaRefs>
    <ds:schemaRef ds:uri="http://schemas.microsoft.com/sharepoint/v3/contenttype/forms"/>
  </ds:schemaRefs>
</ds:datastoreItem>
</file>

<file path=customXml/itemProps2.xml><?xml version="1.0" encoding="utf-8"?>
<ds:datastoreItem xmlns:ds="http://schemas.openxmlformats.org/officeDocument/2006/customXml" ds:itemID="{94E218BB-2277-46EB-9676-9417315A49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ae14b5-55ec-48fa-a351-741ff24e20b3"/>
    <ds:schemaRef ds:uri="88f2734b-0083-4955-8175-ac4ee67c4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A4D316-F2D7-4320-BC7B-78BD3C851082}">
  <ds:schemaRefs>
    <ds:schemaRef ds:uri="83ae14b5-55ec-48fa-a351-741ff24e20b3"/>
    <ds:schemaRef ds:uri="88f2734b-0083-4955-8175-ac4ee67c40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7D3386BE-8EA7-4B8D-B06A-AF182705D0A5}">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JEME</Template>
  <TotalTime>16684</TotalTime>
  <Words>2216</Words>
  <Application>Microsoft Macintosh PowerPoint</Application>
  <PresentationFormat>On-screen Show (4:3)</PresentationFormat>
  <Paragraphs>326</Paragraphs>
  <Slides>24</Slides>
  <Notes>10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7" baseType="lpstr">
      <vt:lpstr>-apple-system</vt:lpstr>
      <vt:lpstr>-webkit-standard</vt:lpstr>
      <vt:lpstr>Arial</vt:lpstr>
      <vt:lpstr>Arial MT</vt:lpstr>
      <vt:lpstr>BODONI 72 BOOK</vt:lpstr>
      <vt:lpstr>Calibri</vt:lpstr>
      <vt:lpstr>Helvetica</vt:lpstr>
      <vt:lpstr>Nunito Sans ExtraLight</vt:lpstr>
      <vt:lpstr>Roboto</vt:lpstr>
      <vt:lpstr>Wingdings</vt:lpstr>
      <vt:lpstr>office theme</vt:lpstr>
      <vt:lpstr>BSFS_Theme</vt:lpstr>
      <vt:lpstr>think-cell Slide</vt:lpstr>
      <vt:lpstr>PowerPoint Presentation</vt:lpstr>
      <vt:lpstr>About Bocconi Students Fintech Society</vt:lpstr>
      <vt:lpstr>About Bocconi Students Fintech Society</vt:lpstr>
      <vt:lpstr>What we do</vt:lpstr>
      <vt:lpstr>Our Past Events</vt:lpstr>
      <vt:lpstr>New Events</vt:lpstr>
      <vt:lpstr>Interviews: our Coffee Chats</vt:lpstr>
      <vt:lpstr>PowerPoint Presentation</vt:lpstr>
      <vt:lpstr>PowerPoint Presentation</vt:lpstr>
      <vt:lpstr>PowerPoint Presentation</vt:lpstr>
      <vt:lpstr>About Public Relations</vt:lpstr>
      <vt:lpstr>About Operations</vt:lpstr>
      <vt:lpstr>About Global Outreach</vt:lpstr>
      <vt:lpstr>Reactivate our partnerships</vt:lpstr>
      <vt:lpstr>PowerPoint Presentation</vt:lpstr>
      <vt:lpstr>M&amp;A: Secureworks acquired by Sophos</vt:lpstr>
      <vt:lpstr>M&amp;A: 2024 Fintech M&amp;A Trends Update</vt:lpstr>
      <vt:lpstr>PowerPoint Presentation</vt:lpstr>
      <vt:lpstr>Generalist: Digital Banks vs Traditional Banks</vt:lpstr>
      <vt:lpstr>Generalist: AI In Investment Decisions: Pros and Cons</vt:lpstr>
      <vt:lpstr>PowerPoint Presentation</vt:lpstr>
      <vt:lpstr>Data Analysis : Machine learning for credit card fraud detection</vt:lpstr>
      <vt:lpstr>Data Analysis : Machine learning for credit scoring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Alessandro Paladino</dc:creator>
  <cp:lastModifiedBy>GUILLAUME, LOIC ABAZ</cp:lastModifiedBy>
  <cp:revision>18</cp:revision>
  <cp:lastPrinted>2021-09-08T16:25:56Z</cp:lastPrinted>
  <dcterms:created xsi:type="dcterms:W3CDTF">2021-03-06T15:40:31Z</dcterms:created>
  <dcterms:modified xsi:type="dcterms:W3CDTF">2024-11-21T07:37:49Z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0x01010022268C1B9577E946BB381D959C90A629</vt:lpwstr>
  </property>
</Properties>
</file>